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2" r:id="rId4"/>
    <p:sldId id="258" r:id="rId5"/>
    <p:sldId id="259" r:id="rId6"/>
    <p:sldId id="260" r:id="rId7"/>
    <p:sldId id="263" r:id="rId8"/>
    <p:sldId id="264" r:id="rId9"/>
    <p:sldId id="266" r:id="rId10"/>
    <p:sldId id="267" r:id="rId11"/>
    <p:sldId id="308" r:id="rId12"/>
    <p:sldId id="307" r:id="rId13"/>
    <p:sldId id="269" r:id="rId14"/>
    <p:sldId id="270" r:id="rId15"/>
    <p:sldId id="268" r:id="rId16"/>
    <p:sldId id="271" r:id="rId17"/>
    <p:sldId id="278" r:id="rId18"/>
    <p:sldId id="291" r:id="rId19"/>
    <p:sldId id="296" r:id="rId20"/>
    <p:sldId id="294" r:id="rId21"/>
    <p:sldId id="297" r:id="rId22"/>
    <p:sldId id="298" r:id="rId23"/>
    <p:sldId id="299" r:id="rId24"/>
    <p:sldId id="300" r:id="rId25"/>
    <p:sldId id="301" r:id="rId26"/>
    <p:sldId id="302" r:id="rId27"/>
    <p:sldId id="280" r:id="rId28"/>
    <p:sldId id="304" r:id="rId29"/>
    <p:sldId id="303" r:id="rId30"/>
    <p:sldId id="305" r:id="rId31"/>
    <p:sldId id="285" r:id="rId32"/>
    <p:sldId id="284" r:id="rId33"/>
    <p:sldId id="286" r:id="rId34"/>
    <p:sldId id="287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</p:embeddedFont>
    <p:embeddedFont>
      <p:font typeface="Bebas Neue" panose="020B0606020202050201" pitchFamily="34" charset="0"/>
      <p:regular r:id="rId38"/>
    </p:embeddedFont>
    <p:embeddedFont>
      <p:font typeface="DM Sans" pitchFamily="2" charset="0"/>
      <p:regular r:id="rId39"/>
      <p:bold r:id="rId40"/>
      <p:italic r:id="rId41"/>
      <p:boldItalic r:id="rId42"/>
    </p:embeddedFont>
    <p:embeddedFont>
      <p:font typeface="Epilogue SemiBold" panose="020B0604020202020204" charset="0"/>
      <p:regular r:id="rId43"/>
      <p:bold r:id="rId44"/>
      <p:italic r:id="rId45"/>
      <p:boldItalic r:id="rId46"/>
    </p:embeddedFont>
    <p:embeddedFont>
      <p:font typeface="Nunito Light" pitchFamily="2" charset="0"/>
      <p:regular r:id="rId47"/>
      <p:italic r:id="rId48"/>
    </p:embeddedFont>
    <p:embeddedFont>
      <p:font typeface="Ramabhadra" panose="020B0604020202020204" charset="0"/>
      <p:regular r:id="rId49"/>
    </p:embeddedFont>
    <p:embeddedFont>
      <p:font typeface="Sen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jRn5UjZ2bo/+/AExU7PZIwl/t4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60695A-A2CC-4D4C-B8E8-E94DA5DE5420}">
  <a:tblStyle styleId="{AB60695A-A2CC-4D4C-B8E8-E94DA5DE54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90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690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4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4"/>
          <p:cNvSpPr txBox="1">
            <a:spLocks noGrp="1"/>
          </p:cNvSpPr>
          <p:nvPr>
            <p:ph type="subTitle" idx="1"/>
          </p:nvPr>
        </p:nvSpPr>
        <p:spPr>
          <a:xfrm>
            <a:off x="5839075" y="3890225"/>
            <a:ext cx="25917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43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subTitle" idx="1"/>
          </p:nvPr>
        </p:nvSpPr>
        <p:spPr>
          <a:xfrm>
            <a:off x="713224" y="17489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ubTitle" idx="2"/>
          </p:nvPr>
        </p:nvSpPr>
        <p:spPr>
          <a:xfrm>
            <a:off x="4539776" y="1748900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subTitle" idx="3"/>
          </p:nvPr>
        </p:nvSpPr>
        <p:spPr>
          <a:xfrm>
            <a:off x="713224" y="34094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subTitle" idx="4"/>
          </p:nvPr>
        </p:nvSpPr>
        <p:spPr>
          <a:xfrm>
            <a:off x="4539776" y="3409475"/>
            <a:ext cx="2811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subTitle" idx="5"/>
          </p:nvPr>
        </p:nvSpPr>
        <p:spPr>
          <a:xfrm>
            <a:off x="713224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43"/>
          <p:cNvSpPr txBox="1">
            <a:spLocks noGrp="1"/>
          </p:cNvSpPr>
          <p:nvPr>
            <p:ph type="subTitle" idx="6"/>
          </p:nvPr>
        </p:nvSpPr>
        <p:spPr>
          <a:xfrm>
            <a:off x="713224" y="311620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43"/>
          <p:cNvSpPr txBox="1">
            <a:spLocks noGrp="1"/>
          </p:cNvSpPr>
          <p:nvPr>
            <p:ph type="subTitle" idx="7"/>
          </p:nvPr>
        </p:nvSpPr>
        <p:spPr>
          <a:xfrm>
            <a:off x="4539749" y="145555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43"/>
          <p:cNvSpPr txBox="1">
            <a:spLocks noGrp="1"/>
          </p:cNvSpPr>
          <p:nvPr>
            <p:ph type="subTitle" idx="8"/>
          </p:nvPr>
        </p:nvSpPr>
        <p:spPr>
          <a:xfrm>
            <a:off x="4539749" y="3116200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4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4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5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body" idx="1"/>
          </p:nvPr>
        </p:nvSpPr>
        <p:spPr>
          <a:xfrm>
            <a:off x="713225" y="1119900"/>
            <a:ext cx="7717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6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6"/>
          <p:cNvSpPr txBox="1">
            <a:spLocks noGrp="1"/>
          </p:cNvSpPr>
          <p:nvPr>
            <p:ph type="title"/>
          </p:nvPr>
        </p:nvSpPr>
        <p:spPr>
          <a:xfrm>
            <a:off x="4047175" y="2504950"/>
            <a:ext cx="43836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title" idx="2"/>
          </p:nvPr>
        </p:nvSpPr>
        <p:spPr>
          <a:xfrm>
            <a:off x="4047175" y="1254950"/>
            <a:ext cx="1183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6"/>
          <p:cNvSpPr>
            <a:spLocks noGrp="1"/>
          </p:cNvSpPr>
          <p:nvPr>
            <p:ph type="pic" idx="3"/>
          </p:nvPr>
        </p:nvSpPr>
        <p:spPr>
          <a:xfrm>
            <a:off x="0" y="0"/>
            <a:ext cx="3493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7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ubTitle" idx="1"/>
          </p:nvPr>
        </p:nvSpPr>
        <p:spPr>
          <a:xfrm>
            <a:off x="540050" y="462925"/>
            <a:ext cx="5786400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subTitle" idx="2"/>
          </p:nvPr>
        </p:nvSpPr>
        <p:spPr>
          <a:xfrm>
            <a:off x="713225" y="2772205"/>
            <a:ext cx="2724900" cy="1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ubTitle" idx="3"/>
          </p:nvPr>
        </p:nvSpPr>
        <p:spPr>
          <a:xfrm>
            <a:off x="713225" y="2289500"/>
            <a:ext cx="2724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ubTitle" idx="4"/>
          </p:nvPr>
        </p:nvSpPr>
        <p:spPr>
          <a:xfrm>
            <a:off x="3895813" y="2289500"/>
            <a:ext cx="27249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8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8"/>
          <p:cNvSpPr txBox="1">
            <a:spLocks noGrp="1"/>
          </p:cNvSpPr>
          <p:nvPr>
            <p:ph type="title" hasCustomPrompt="1"/>
          </p:nvPr>
        </p:nvSpPr>
        <p:spPr>
          <a:xfrm>
            <a:off x="1284000" y="1548675"/>
            <a:ext cx="65760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8"/>
          <p:cNvSpPr txBox="1">
            <a:spLocks noGrp="1"/>
          </p:cNvSpPr>
          <p:nvPr>
            <p:ph type="subTitle" idx="1"/>
          </p:nvPr>
        </p:nvSpPr>
        <p:spPr>
          <a:xfrm>
            <a:off x="1284000" y="309772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9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811975" y="819675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subTitle" idx="1"/>
          </p:nvPr>
        </p:nvSpPr>
        <p:spPr>
          <a:xfrm>
            <a:off x="811975" y="2017575"/>
            <a:ext cx="4052700" cy="2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Ligh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>
            <a:spLocks noGrp="1"/>
          </p:cNvSpPr>
          <p:nvPr>
            <p:ph type="pic" idx="2"/>
          </p:nvPr>
        </p:nvSpPr>
        <p:spPr>
          <a:xfrm>
            <a:off x="5636125" y="0"/>
            <a:ext cx="3507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0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1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1"/>
          <p:cNvSpPr txBox="1">
            <a:spLocks noGrp="1"/>
          </p:cNvSpPr>
          <p:nvPr>
            <p:ph type="title"/>
          </p:nvPr>
        </p:nvSpPr>
        <p:spPr>
          <a:xfrm>
            <a:off x="1362800" y="1307100"/>
            <a:ext cx="64185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2"/>
          <p:cNvPicPr preferRelativeResize="0"/>
          <p:nvPr/>
        </p:nvPicPr>
        <p:blipFill rotWithShape="1">
          <a:blip r:embed="rId2">
            <a:alphaModFix amt="54000"/>
          </a:blip>
          <a:srcRect b="20413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title" idx="2"/>
          </p:nvPr>
        </p:nvSpPr>
        <p:spPr>
          <a:xfrm>
            <a:off x="720000" y="13318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title" idx="3"/>
          </p:nvPr>
        </p:nvSpPr>
        <p:spPr>
          <a:xfrm>
            <a:off x="720000" y="295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title" idx="4"/>
          </p:nvPr>
        </p:nvSpPr>
        <p:spPr>
          <a:xfrm>
            <a:off x="3419277" y="13318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title" idx="5"/>
          </p:nvPr>
        </p:nvSpPr>
        <p:spPr>
          <a:xfrm>
            <a:off x="3419277" y="295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title" idx="6"/>
          </p:nvPr>
        </p:nvSpPr>
        <p:spPr>
          <a:xfrm>
            <a:off x="6118552" y="133180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title" idx="7"/>
          </p:nvPr>
        </p:nvSpPr>
        <p:spPr>
          <a:xfrm>
            <a:off x="6118552" y="29529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subTitle" idx="1"/>
          </p:nvPr>
        </p:nvSpPr>
        <p:spPr>
          <a:xfrm>
            <a:off x="720000" y="1779350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ubTitle" idx="8"/>
          </p:nvPr>
        </p:nvSpPr>
        <p:spPr>
          <a:xfrm>
            <a:off x="3419275" y="1779350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subTitle" idx="9"/>
          </p:nvPr>
        </p:nvSpPr>
        <p:spPr>
          <a:xfrm>
            <a:off x="6118550" y="1779350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ubTitle" idx="13"/>
          </p:nvPr>
        </p:nvSpPr>
        <p:spPr>
          <a:xfrm>
            <a:off x="720000" y="3400575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subTitle" idx="14"/>
          </p:nvPr>
        </p:nvSpPr>
        <p:spPr>
          <a:xfrm>
            <a:off x="3419275" y="3400575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subTitle" idx="15"/>
          </p:nvPr>
        </p:nvSpPr>
        <p:spPr>
          <a:xfrm>
            <a:off x="6118550" y="3400575"/>
            <a:ext cx="23055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>
                <a:latin typeface="Ramabhadra"/>
                <a:ea typeface="Ramabhadra"/>
                <a:cs typeface="Ramabhadra"/>
                <a:sym typeface="Ramabhad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sz="3500" b="0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n"/>
              <a:buNone/>
              <a:defRPr sz="3500" b="1" i="0" u="none" strike="noStrike" cap="none">
                <a:solidFill>
                  <a:schemeClr val="dk1"/>
                </a:solidFill>
                <a:latin typeface="Sen"/>
                <a:ea typeface="Sen"/>
                <a:cs typeface="Sen"/>
                <a:sym typeface="Sen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896755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morth.nic.in/road-accident-in-indi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conhome/8811688/proceed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>
            <a:spLocks noGrp="1"/>
          </p:cNvSpPr>
          <p:nvPr>
            <p:ph type="ctrTitle"/>
          </p:nvPr>
        </p:nvSpPr>
        <p:spPr>
          <a:xfrm>
            <a:off x="106135" y="836471"/>
            <a:ext cx="7241722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4800" dirty="0">
                <a:solidFill>
                  <a:schemeClr val="dk2"/>
                </a:solidFill>
              </a:rPr>
              <a:t>Vision Based Accident Detection System for Smart City</a:t>
            </a:r>
            <a:endParaRPr sz="4800" b="0" dirty="0"/>
          </a:p>
        </p:txBody>
      </p:sp>
      <p:sp>
        <p:nvSpPr>
          <p:cNvPr id="81" name="Google Shape;81;p1"/>
          <p:cNvSpPr/>
          <p:nvPr/>
        </p:nvSpPr>
        <p:spPr>
          <a:xfrm rot="-228789">
            <a:off x="2551933" y="2784738"/>
            <a:ext cx="6854481" cy="2266677"/>
          </a:xfrm>
          <a:custGeom>
            <a:avLst/>
            <a:gdLst/>
            <a:ahLst/>
            <a:cxnLst/>
            <a:rect l="l" t="t" r="r" b="b"/>
            <a:pathLst>
              <a:path w="66595" h="22022" extrusionOk="0">
                <a:moveTo>
                  <a:pt x="12934" y="6572"/>
                </a:moveTo>
                <a:cubicBezTo>
                  <a:pt x="14433" y="6572"/>
                  <a:pt x="15558" y="7965"/>
                  <a:pt x="15984" y="9338"/>
                </a:cubicBezTo>
                <a:cubicBezTo>
                  <a:pt x="16443" y="10825"/>
                  <a:pt x="16309" y="12347"/>
                  <a:pt x="15789" y="13754"/>
                </a:cubicBezTo>
                <a:lnTo>
                  <a:pt x="15789" y="13754"/>
                </a:lnTo>
                <a:cubicBezTo>
                  <a:pt x="15530" y="13682"/>
                  <a:pt x="15273" y="13599"/>
                  <a:pt x="15020" y="13505"/>
                </a:cubicBezTo>
                <a:cubicBezTo>
                  <a:pt x="13584" y="12971"/>
                  <a:pt x="12128" y="12033"/>
                  <a:pt x="11288" y="10722"/>
                </a:cubicBezTo>
                <a:cubicBezTo>
                  <a:pt x="10837" y="10012"/>
                  <a:pt x="10604" y="9178"/>
                  <a:pt x="10780" y="8343"/>
                </a:cubicBezTo>
                <a:cubicBezTo>
                  <a:pt x="10951" y="7530"/>
                  <a:pt x="11495" y="6851"/>
                  <a:pt x="12319" y="6648"/>
                </a:cubicBezTo>
                <a:cubicBezTo>
                  <a:pt x="12530" y="6596"/>
                  <a:pt x="12735" y="6572"/>
                  <a:pt x="12934" y="6572"/>
                </a:cubicBezTo>
                <a:close/>
                <a:moveTo>
                  <a:pt x="36880" y="0"/>
                </a:moveTo>
                <a:cubicBezTo>
                  <a:pt x="36255" y="0"/>
                  <a:pt x="35632" y="60"/>
                  <a:pt x="35020" y="191"/>
                </a:cubicBezTo>
                <a:cubicBezTo>
                  <a:pt x="33502" y="517"/>
                  <a:pt x="32159" y="1326"/>
                  <a:pt x="31118" y="2466"/>
                </a:cubicBezTo>
                <a:cubicBezTo>
                  <a:pt x="29133" y="4627"/>
                  <a:pt x="28236" y="7514"/>
                  <a:pt x="26598" y="9908"/>
                </a:cubicBezTo>
                <a:cubicBezTo>
                  <a:pt x="25764" y="11116"/>
                  <a:pt x="24727" y="12137"/>
                  <a:pt x="23442" y="12857"/>
                </a:cubicBezTo>
                <a:cubicBezTo>
                  <a:pt x="22172" y="13568"/>
                  <a:pt x="20731" y="13982"/>
                  <a:pt x="19280" y="14091"/>
                </a:cubicBezTo>
                <a:cubicBezTo>
                  <a:pt x="19025" y="14109"/>
                  <a:pt x="18769" y="14119"/>
                  <a:pt x="18513" y="14119"/>
                </a:cubicBezTo>
                <a:cubicBezTo>
                  <a:pt x="17725" y="14119"/>
                  <a:pt x="16938" y="14031"/>
                  <a:pt x="16171" y="13851"/>
                </a:cubicBezTo>
                <a:lnTo>
                  <a:pt x="16171" y="13851"/>
                </a:lnTo>
                <a:cubicBezTo>
                  <a:pt x="16413" y="13176"/>
                  <a:pt x="16570" y="12472"/>
                  <a:pt x="16626" y="11748"/>
                </a:cubicBezTo>
                <a:cubicBezTo>
                  <a:pt x="16751" y="10162"/>
                  <a:pt x="16341" y="8385"/>
                  <a:pt x="15206" y="7219"/>
                </a:cubicBezTo>
                <a:cubicBezTo>
                  <a:pt x="14602" y="6594"/>
                  <a:pt x="13708" y="6198"/>
                  <a:pt x="12842" y="6198"/>
                </a:cubicBezTo>
                <a:cubicBezTo>
                  <a:pt x="12178" y="6198"/>
                  <a:pt x="11529" y="6430"/>
                  <a:pt x="11039" y="6970"/>
                </a:cubicBezTo>
                <a:cubicBezTo>
                  <a:pt x="9909" y="8219"/>
                  <a:pt x="10267" y="10038"/>
                  <a:pt x="11195" y="11261"/>
                </a:cubicBezTo>
                <a:cubicBezTo>
                  <a:pt x="12128" y="12489"/>
                  <a:pt x="13527" y="13365"/>
                  <a:pt x="14963" y="13894"/>
                </a:cubicBezTo>
                <a:cubicBezTo>
                  <a:pt x="15188" y="13976"/>
                  <a:pt x="15415" y="14050"/>
                  <a:pt x="15646" y="14116"/>
                </a:cubicBezTo>
                <a:lnTo>
                  <a:pt x="15646" y="14116"/>
                </a:lnTo>
                <a:cubicBezTo>
                  <a:pt x="15048" y="15533"/>
                  <a:pt x="14067" y="16817"/>
                  <a:pt x="12926" y="17807"/>
                </a:cubicBezTo>
                <a:cubicBezTo>
                  <a:pt x="10179" y="20207"/>
                  <a:pt x="6390" y="20958"/>
                  <a:pt x="2876" y="21368"/>
                </a:cubicBezTo>
                <a:cubicBezTo>
                  <a:pt x="2000" y="21471"/>
                  <a:pt x="1125" y="21554"/>
                  <a:pt x="249" y="21632"/>
                </a:cubicBezTo>
                <a:cubicBezTo>
                  <a:pt x="11" y="21657"/>
                  <a:pt x="0" y="22022"/>
                  <a:pt x="230" y="22022"/>
                </a:cubicBezTo>
                <a:cubicBezTo>
                  <a:pt x="236" y="22022"/>
                  <a:pt x="242" y="22021"/>
                  <a:pt x="249" y="22021"/>
                </a:cubicBezTo>
                <a:cubicBezTo>
                  <a:pt x="3996" y="21673"/>
                  <a:pt x="7909" y="21300"/>
                  <a:pt x="11262" y="19440"/>
                </a:cubicBezTo>
                <a:cubicBezTo>
                  <a:pt x="13324" y="18296"/>
                  <a:pt x="15126" y="16429"/>
                  <a:pt x="16031" y="14217"/>
                </a:cubicBezTo>
                <a:lnTo>
                  <a:pt x="16031" y="14217"/>
                </a:lnTo>
                <a:cubicBezTo>
                  <a:pt x="16833" y="14412"/>
                  <a:pt x="17661" y="14508"/>
                  <a:pt x="18489" y="14508"/>
                </a:cubicBezTo>
                <a:cubicBezTo>
                  <a:pt x="20267" y="14508"/>
                  <a:pt x="22048" y="14066"/>
                  <a:pt x="23597" y="13210"/>
                </a:cubicBezTo>
                <a:cubicBezTo>
                  <a:pt x="24914" y="12479"/>
                  <a:pt x="25987" y="11448"/>
                  <a:pt x="26852" y="10214"/>
                </a:cubicBezTo>
                <a:cubicBezTo>
                  <a:pt x="27749" y="8934"/>
                  <a:pt x="28428" y="7514"/>
                  <a:pt x="29158" y="6130"/>
                </a:cubicBezTo>
                <a:cubicBezTo>
                  <a:pt x="29879" y="4772"/>
                  <a:pt x="30667" y="3404"/>
                  <a:pt x="31791" y="2331"/>
                </a:cubicBezTo>
                <a:cubicBezTo>
                  <a:pt x="33092" y="1087"/>
                  <a:pt x="34782" y="450"/>
                  <a:pt x="36575" y="393"/>
                </a:cubicBezTo>
                <a:cubicBezTo>
                  <a:pt x="36678" y="390"/>
                  <a:pt x="36780" y="388"/>
                  <a:pt x="36881" y="388"/>
                </a:cubicBezTo>
                <a:cubicBezTo>
                  <a:pt x="40811" y="388"/>
                  <a:pt x="44141" y="2794"/>
                  <a:pt x="47309" y="4845"/>
                </a:cubicBezTo>
                <a:cubicBezTo>
                  <a:pt x="50041" y="6612"/>
                  <a:pt x="53030" y="8242"/>
                  <a:pt x="56321" y="8242"/>
                </a:cubicBezTo>
                <a:cubicBezTo>
                  <a:pt x="56707" y="8242"/>
                  <a:pt x="57098" y="8220"/>
                  <a:pt x="57493" y="8172"/>
                </a:cubicBezTo>
                <a:cubicBezTo>
                  <a:pt x="60566" y="7804"/>
                  <a:pt x="63464" y="6161"/>
                  <a:pt x="65335" y="3689"/>
                </a:cubicBezTo>
                <a:cubicBezTo>
                  <a:pt x="65806" y="3067"/>
                  <a:pt x="66205" y="2393"/>
                  <a:pt x="66527" y="1678"/>
                </a:cubicBezTo>
                <a:cubicBezTo>
                  <a:pt x="66594" y="1525"/>
                  <a:pt x="66460" y="1385"/>
                  <a:pt x="66337" y="1385"/>
                </a:cubicBezTo>
                <a:cubicBezTo>
                  <a:pt x="66280" y="1385"/>
                  <a:pt x="66226" y="1415"/>
                  <a:pt x="66195" y="1486"/>
                </a:cubicBezTo>
                <a:cubicBezTo>
                  <a:pt x="64941" y="4280"/>
                  <a:pt x="62437" y="6389"/>
                  <a:pt x="59535" y="7327"/>
                </a:cubicBezTo>
                <a:cubicBezTo>
                  <a:pt x="58467" y="7675"/>
                  <a:pt x="57346" y="7861"/>
                  <a:pt x="56224" y="7861"/>
                </a:cubicBezTo>
                <a:cubicBezTo>
                  <a:pt x="55838" y="7861"/>
                  <a:pt x="55452" y="7839"/>
                  <a:pt x="55067" y="7794"/>
                </a:cubicBezTo>
                <a:cubicBezTo>
                  <a:pt x="53207" y="7576"/>
                  <a:pt x="51445" y="6819"/>
                  <a:pt x="49822" y="5918"/>
                </a:cubicBezTo>
                <a:cubicBezTo>
                  <a:pt x="46583" y="4119"/>
                  <a:pt x="43696" y="1585"/>
                  <a:pt x="40099" y="496"/>
                </a:cubicBezTo>
                <a:cubicBezTo>
                  <a:pt x="39062" y="183"/>
                  <a:pt x="37969" y="0"/>
                  <a:pt x="36880" y="0"/>
                </a:cubicBezTo>
                <a:close/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735FD-E44F-1E1B-12F4-441283B0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21" y="57150"/>
            <a:ext cx="2359479" cy="9689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347094" y="39285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 u="sng" dirty="0"/>
              <a:t>Automatic driver distraction detection using deep convolutional neural networks [</a:t>
            </a:r>
            <a:r>
              <a:rPr lang="en-US" sz="2000" b="1" u="sng" dirty="0">
                <a:solidFill>
                  <a:schemeClr val="hlink"/>
                </a:solidFill>
              </a:rPr>
              <a:t>3</a:t>
            </a:r>
            <a:r>
              <a:rPr lang="en-US" sz="2000" b="1" u="sng" dirty="0"/>
              <a:t>]</a:t>
            </a:r>
            <a:r>
              <a:rPr lang="en-US" sz="2000" b="1" u="sng" dirty="0">
                <a:solidFill>
                  <a:schemeClr val="hlink"/>
                </a:solidFill>
                <a:hlinkClick r:id="rId3" action="ppaction://hlinksldjump"/>
              </a:rPr>
              <a:t>.</a:t>
            </a:r>
            <a:endParaRPr sz="2000" b="1" u="sng" dirty="0"/>
          </a:p>
        </p:txBody>
      </p:sp>
      <p:sp>
        <p:nvSpPr>
          <p:cNvPr id="156" name="Google Shape;156;p12"/>
          <p:cNvSpPr txBox="1">
            <a:spLocks noGrp="1"/>
          </p:cNvSpPr>
          <p:nvPr>
            <p:ph type="subTitle" idx="13"/>
          </p:nvPr>
        </p:nvSpPr>
        <p:spPr>
          <a:xfrm>
            <a:off x="347094" y="1385507"/>
            <a:ext cx="8576772" cy="355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proposed model uses the concept of transfer learning for high-level features from raw input images taken from a camera.</a:t>
            </a:r>
          </a:p>
          <a:p>
            <a:pPr marL="0" indent="0">
              <a:buClr>
                <a:schemeClr val="dk1"/>
              </a:buClr>
            </a:pPr>
            <a:endParaRPr lang="en-US" sz="105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CNN architectures such as ResNet50, VGG16, and MobileNetV2 are incorporated in the distracted driving detection model to automatically extract high-level features from raw input images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: CNN uses its learned experience from previous phases to identify the specific distracted behavior.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400" b="0" i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CNN-based driver distraction detection system has limitations such as limited datasets</a:t>
            </a:r>
            <a:r>
              <a:rPr lang="en-US" sz="1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and high computational requirements.</a:t>
            </a:r>
            <a:endParaRPr sz="1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0A332-C4AD-401C-4184-C415A5F7CCB3}"/>
              </a:ext>
            </a:extLst>
          </p:cNvPr>
          <p:cNvSpPr txBox="1"/>
          <p:nvPr/>
        </p:nvSpPr>
        <p:spPr>
          <a:xfrm>
            <a:off x="8450036" y="46875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48D960-A92A-2E07-06EA-01CF277AB041}"/>
              </a:ext>
            </a:extLst>
          </p:cNvPr>
          <p:cNvSpPr txBox="1"/>
          <p:nvPr/>
        </p:nvSpPr>
        <p:spPr>
          <a:xfrm>
            <a:off x="358129" y="192505"/>
            <a:ext cx="84277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u="sng" dirty="0" err="1">
                <a:solidFill>
                  <a:schemeClr val="tx1"/>
                </a:solidFill>
              </a:rPr>
              <a:t>SpinalNet</a:t>
            </a:r>
            <a:r>
              <a:rPr lang="en-US" sz="2000" b="1" u="sng" dirty="0">
                <a:solidFill>
                  <a:schemeClr val="tx1"/>
                </a:solidFill>
              </a:rPr>
              <a:t>: Deep Neural Network With Gradual Input [4]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	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3A1C9-4342-9C3C-53A0-C1CF8682FD5A}"/>
              </a:ext>
            </a:extLst>
          </p:cNvPr>
          <p:cNvSpPr txBox="1"/>
          <p:nvPr/>
        </p:nvSpPr>
        <p:spPr>
          <a:xfrm>
            <a:off x="442762" y="1048256"/>
            <a:ext cx="81044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research paper introduces </a:t>
            </a:r>
            <a:r>
              <a:rPr lang="en-US" sz="1600" dirty="0" err="1">
                <a:solidFill>
                  <a:schemeClr val="tx1"/>
                </a:solidFill>
              </a:rPr>
              <a:t>SpinalNet</a:t>
            </a:r>
            <a:r>
              <a:rPr lang="en-US" sz="1600" dirty="0">
                <a:solidFill>
                  <a:schemeClr val="tx1"/>
                </a:solidFill>
              </a:rPr>
              <a:t>, a neural network inspired by the human spinal cord architecture, featuring input, intermediate, and output splits in each layer.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paper reports an overall accuracy of 90.97 percent on average and a best accuracy of 91.47 percent.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Pros:SpinalNet</a:t>
            </a:r>
            <a:r>
              <a:rPr lang="en-US" sz="1600" dirty="0">
                <a:solidFill>
                  <a:schemeClr val="tx1"/>
                </a:solidFill>
              </a:rPr>
              <a:t> addresses computational intensity issues by gradually processing inputs, making it less resource-intensive than traditional models.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Cons:It</a:t>
            </a:r>
            <a:r>
              <a:rPr lang="en-US" sz="1600" dirty="0">
                <a:solidFill>
                  <a:schemeClr val="tx1"/>
                </a:solidFill>
              </a:rPr>
              <a:t> requires accuracy improvement for diverse datasets, necessitating further research and experimentation.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07702-93AE-D8FD-A609-A4A93A82232C}"/>
              </a:ext>
            </a:extLst>
          </p:cNvPr>
          <p:cNvSpPr txBox="1"/>
          <p:nvPr/>
        </p:nvSpPr>
        <p:spPr>
          <a:xfrm>
            <a:off x="8219856" y="4661640"/>
            <a:ext cx="654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1763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549C-5535-53A7-1330-15BE5257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75" y="211756"/>
            <a:ext cx="7280687" cy="616018"/>
          </a:xfrm>
        </p:spPr>
        <p:txBody>
          <a:bodyPr/>
          <a:lstStyle/>
          <a:p>
            <a:r>
              <a:rPr lang="en-US" sz="2000" b="1" u="sng" dirty="0">
                <a:latin typeface="+mj-lt"/>
              </a:rPr>
              <a:t>Transfer learning for image </a:t>
            </a:r>
            <a:r>
              <a:rPr lang="en-US" sz="2000" b="1" u="sng" dirty="0" err="1">
                <a:latin typeface="+mj-lt"/>
              </a:rPr>
              <a:t>classifcation</a:t>
            </a:r>
            <a:r>
              <a:rPr lang="en-US" sz="2000" b="1" u="sng" dirty="0">
                <a:latin typeface="+mj-lt"/>
              </a:rPr>
              <a:t> using VGG19 [5]</a:t>
            </a:r>
            <a:endParaRPr lang="en-IN" sz="2000" b="1" u="sng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92ACE-8061-2CA4-DC53-525C4290F31B}"/>
              </a:ext>
            </a:extLst>
          </p:cNvPr>
          <p:cNvSpPr txBox="1"/>
          <p:nvPr/>
        </p:nvSpPr>
        <p:spPr>
          <a:xfrm>
            <a:off x="515775" y="1171366"/>
            <a:ext cx="82817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research paper combines VGG19 with handcrafted feature extraction algorithms to enhance image classification accuracy.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VGG19, a 19-layer convolutional neural network, is employed for deep feature extraction, utilizing 3×3 filters and 16 convolutional layers trained on ImageNet.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paper highlights the need for dimensionality reduction to manage the substantial parameters and concludes with a classification method.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Accuracy: The proposed hybrid model achieves a notable 91.8% accuracy on the CIFAR-10 dataset. 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A9589-A1A2-DAEB-27D5-FEF74F568D1A}"/>
              </a:ext>
            </a:extLst>
          </p:cNvPr>
          <p:cNvSpPr txBox="1"/>
          <p:nvPr/>
        </p:nvSpPr>
        <p:spPr>
          <a:xfrm>
            <a:off x="8161867" y="4820356"/>
            <a:ext cx="635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2875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 u="sng"/>
              <a:t>DATASET:</a:t>
            </a: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17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The dataset used in  the model has been comprehensively prepared by our team to train and evaluate our model . </a:t>
            </a: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We have extracted the frames from the videos used in the dataset of “ </a:t>
            </a:r>
            <a:r>
              <a:rPr lang="en-US" sz="1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Unsupervised Traffic Accident Detection in First-Person Videos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.”</a:t>
            </a: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Procedure:</a:t>
            </a:r>
            <a:endParaRPr dirty="0"/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Downloaded the available video dataset of you tube videos -&gt; </a:t>
            </a:r>
            <a:r>
              <a:rPr lang="en-US" sz="1400" b="1" u="sng" dirty="0" err="1"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-dl.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b="1" u="sng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Extracted frames from the videos -&gt; </a:t>
            </a:r>
            <a:r>
              <a:rPr lang="en-US" sz="1400" b="1" u="sng" dirty="0" err="1">
                <a:latin typeface="Arial"/>
                <a:ea typeface="Arial"/>
                <a:cs typeface="Arial"/>
                <a:sym typeface="Arial"/>
              </a:rPr>
              <a:t>ffmpeg</a:t>
            </a: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b="1" u="sng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Manually labelled the frames.</a:t>
            </a:r>
            <a:endParaRPr dirty="0"/>
          </a:p>
          <a:p>
            <a:pPr marL="6096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	</a:t>
            </a:r>
            <a:endParaRPr dirty="0"/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400" b="1" u="sng" dirty="0" err="1">
                <a:latin typeface="Arial"/>
                <a:ea typeface="Arial"/>
                <a:cs typeface="Arial"/>
                <a:sym typeface="Arial"/>
              </a:rPr>
              <a:t>ImageDataGenerator</a:t>
            </a:r>
            <a:r>
              <a:rPr lang="en-US" sz="1400" b="1" u="sng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class from </a:t>
            </a:r>
            <a:r>
              <a:rPr lang="en-US" sz="1400" dirty="0" err="1"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 to apply </a:t>
            </a:r>
            <a:r>
              <a:rPr lang="en-US" sz="1400" b="1" dirty="0">
                <a:latin typeface="Arial"/>
                <a:ea typeface="Arial"/>
                <a:cs typeface="Arial"/>
                <a:sym typeface="Arial"/>
              </a:rPr>
              <a:t>data augmentation 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techniques to the images. 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10668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86D21-C7FE-3B41-9482-80BD0D259D99}"/>
              </a:ext>
            </a:extLst>
          </p:cNvPr>
          <p:cNvSpPr txBox="1"/>
          <p:nvPr/>
        </p:nvSpPr>
        <p:spPr>
          <a:xfrm>
            <a:off x="8548007" y="466997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5" descr="A picture containing road, way, highwa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452" y="2301966"/>
            <a:ext cx="2969761" cy="13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 descr="A group of cars on a road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2857" y="2304461"/>
            <a:ext cx="2812591" cy="13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 descr="A picture containing text, road, outdoor,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5453" y="3655766"/>
            <a:ext cx="2969760" cy="123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descr="A picture containing text, tree, way, outdoo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2852" y="3655766"/>
            <a:ext cx="2812598" cy="1235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/>
          <p:nvPr/>
        </p:nvSpPr>
        <p:spPr>
          <a:xfrm>
            <a:off x="2469695" y="1896878"/>
            <a:ext cx="3600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Non-Accident                                Accident</a:t>
            </a:r>
            <a:endParaRPr/>
          </a:p>
        </p:txBody>
      </p:sp>
      <p:graphicFrame>
        <p:nvGraphicFramePr>
          <p:cNvPr id="180" name="Google Shape;180;p15"/>
          <p:cNvGraphicFramePr/>
          <p:nvPr/>
        </p:nvGraphicFramePr>
        <p:xfrm>
          <a:off x="1209225" y="328386"/>
          <a:ext cx="4069000" cy="1403115"/>
        </p:xfrm>
        <a:graphic>
          <a:graphicData uri="http://schemas.openxmlformats.org/drawingml/2006/table">
            <a:tbl>
              <a:tblPr firstRow="1" bandRow="1">
                <a:noFill/>
                <a:tableStyleId>{AB60695A-A2CC-4D4C-B8E8-E94DA5DE5420}</a:tableStyleId>
              </a:tblPr>
              <a:tblGrid>
                <a:gridCol w="203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Training Data (Images)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Testing Data(Images)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Accident : 422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Accident : 47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Non-Accident :369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Non-Accident : 54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1" name="Google Shape;181;p15"/>
          <p:cNvGraphicFramePr/>
          <p:nvPr/>
        </p:nvGraphicFramePr>
        <p:xfrm>
          <a:off x="5278213" y="328387"/>
          <a:ext cx="2555425" cy="1403100"/>
        </p:xfrm>
        <a:graphic>
          <a:graphicData uri="http://schemas.openxmlformats.org/drawingml/2006/table">
            <a:tbl>
              <a:tblPr firstRow="1" bandRow="1">
                <a:noFill/>
                <a:tableStyleId>{AB60695A-A2CC-4D4C-B8E8-E94DA5DE5420}</a:tableStyleId>
              </a:tblPr>
              <a:tblGrid>
                <a:gridCol w="255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0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           Validation Data :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                (Images)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                     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                    98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8B057FF-585C-3AAE-76BA-D48DE783EF14}"/>
              </a:ext>
            </a:extLst>
          </p:cNvPr>
          <p:cNvSpPr txBox="1"/>
          <p:nvPr/>
        </p:nvSpPr>
        <p:spPr>
          <a:xfrm>
            <a:off x="8572500" y="469446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>
            <a:spLocks noGrp="1"/>
          </p:cNvSpPr>
          <p:nvPr>
            <p:ph type="title"/>
          </p:nvPr>
        </p:nvSpPr>
        <p:spPr>
          <a:xfrm>
            <a:off x="601164" y="1792392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800" b="1" dirty="0"/>
              <a:t>ACCIDENT DETECTION SYSTEM BASED ON CNN &amp; MOBILENETV2</a:t>
            </a:r>
            <a:br>
              <a:rPr lang="en-US" sz="3000" b="1" dirty="0"/>
            </a:br>
            <a:r>
              <a:rPr lang="en-US" sz="3000" b="1" dirty="0"/>
              <a:t>        </a:t>
            </a:r>
            <a:endParaRPr sz="3000" b="1" dirty="0"/>
          </a:p>
        </p:txBody>
      </p:sp>
      <p:pic>
        <p:nvPicPr>
          <p:cNvPr id="162" name="Google Shape;16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355918">
            <a:off x="-440241" y="-706397"/>
            <a:ext cx="3115326" cy="25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3"/>
          <p:cNvSpPr>
            <a:spLocks noGrp="1"/>
          </p:cNvSpPr>
          <p:nvPr>
            <p:ph type="pic" idx="2"/>
          </p:nvPr>
        </p:nvSpPr>
        <p:spPr>
          <a:xfrm>
            <a:off x="5636125" y="0"/>
            <a:ext cx="35079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6125" y="698217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462013" y="212240"/>
            <a:ext cx="770255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000" u="sng">
                <a:solidFill>
                  <a:schemeClr val="dk1"/>
                </a:solidFill>
              </a:rPr>
              <a:t>Convolutional Neural Network</a:t>
            </a:r>
            <a:endParaRPr sz="3000" u="sng">
              <a:solidFill>
                <a:schemeClr val="dk1"/>
              </a:solidFill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310244" y="835162"/>
            <a:ext cx="86797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CNNs are deep neural networks trained on raw images to automatically extract high-level features for image classification, object detection, and segmentation.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29" y="1570767"/>
            <a:ext cx="8527983" cy="246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6"/>
          <p:cNvSpPr txBox="1"/>
          <p:nvPr/>
        </p:nvSpPr>
        <p:spPr>
          <a:xfrm>
            <a:off x="2290081" y="4097060"/>
            <a:ext cx="51720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Architecture of Convolutional Neural Network.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Source:Hossain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Md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Uzzol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Md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Ataur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Rahman, Md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Manowarul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Islam,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Arnisha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Akhter, Md Ashraf Uddin, and Bikash Kumar Paul. "Automatic driver distraction detection using deep convolutional neural networks." Intelligent Systems with Applications 14 (2022): 200075.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F2A2E-0EBD-49CB-355D-1D8FA7BE2BBE}"/>
              </a:ext>
            </a:extLst>
          </p:cNvPr>
          <p:cNvSpPr txBox="1"/>
          <p:nvPr/>
        </p:nvSpPr>
        <p:spPr>
          <a:xfrm>
            <a:off x="8507186" y="4669971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651" y="2571750"/>
            <a:ext cx="4324806" cy="217411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476319" y="192397"/>
            <a:ext cx="505906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sng" strike="noStrike" cap="none">
                <a:solidFill>
                  <a:srgbClr val="CBC6C0"/>
                </a:solidFill>
                <a:latin typeface="Arial"/>
                <a:ea typeface="Arial"/>
                <a:cs typeface="Arial"/>
                <a:sym typeface="Arial"/>
              </a:rPr>
              <a:t>Pre-trained model transfer learning:</a:t>
            </a: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290648" y="681633"/>
            <a:ext cx="856270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Transfer learning uses pre-trained model features to fine-tune a new model for a specific task on a new dataset.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Pre-trained CNN models use learned low-level features from large image datasets to extract deep features from new images.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CNN-based architecture adopted for deep feature extraction: </a:t>
            </a:r>
            <a:r>
              <a:rPr lang="en-US" sz="1400" b="1" i="0" u="sng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MobileNetV2.</a:t>
            </a:r>
            <a:endParaRPr sz="1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5470072" y="2735477"/>
            <a:ext cx="3559628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BC6C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en-US" sz="1600" b="0" i="0" u="none" strike="noStrike" cap="none">
                <a:solidFill>
                  <a:srgbClr val="CBC6C0"/>
                </a:solidFill>
                <a:latin typeface="Arial"/>
                <a:ea typeface="Arial"/>
                <a:cs typeface="Arial"/>
                <a:sym typeface="Arial"/>
              </a:rPr>
              <a:t>Basics of transfer learning.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CBC6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CBC6C0"/>
                </a:solidFill>
                <a:latin typeface="Arial"/>
                <a:ea typeface="Arial"/>
                <a:cs typeface="Arial"/>
                <a:sym typeface="Arial"/>
              </a:rPr>
              <a:t>Source :</a:t>
            </a:r>
            <a:r>
              <a:rPr lang="en-US" sz="1100" b="0" i="0" u="none" strike="noStrike" cap="none">
                <a:solidFill>
                  <a:srgbClr val="D3CFC9"/>
                </a:solidFill>
                <a:latin typeface="Arial"/>
                <a:ea typeface="Arial"/>
                <a:cs typeface="Arial"/>
                <a:sym typeface="Arial"/>
              </a:rPr>
              <a:t> Hossain, Md Uzzol, Md Ataur Rahman, Md Manowarul Islam, Arnisha Akhter, Md Ashraf Uddin, and Bikash Kumar Paul. "Automatic driver distraction detection using deep convolutional neural networks." </a:t>
            </a:r>
            <a:r>
              <a:rPr lang="en-US" sz="1100" b="0" i="1" u="none" strike="noStrike" cap="none">
                <a:solidFill>
                  <a:srgbClr val="D3CFC9"/>
                </a:solidFill>
                <a:latin typeface="Arial"/>
                <a:ea typeface="Arial"/>
                <a:cs typeface="Arial"/>
                <a:sym typeface="Arial"/>
              </a:rPr>
              <a:t>Intelligent Systems with Applications</a:t>
            </a:r>
            <a:r>
              <a:rPr lang="en-US" sz="1100" b="0" i="0" u="none" strike="noStrike" cap="none">
                <a:solidFill>
                  <a:srgbClr val="D3CFC9"/>
                </a:solidFill>
                <a:latin typeface="Arial"/>
                <a:ea typeface="Arial"/>
                <a:cs typeface="Arial"/>
                <a:sym typeface="Arial"/>
              </a:rPr>
              <a:t> 14 (2022): 200075.</a:t>
            </a:r>
            <a:endParaRPr sz="1000" b="0" i="0" u="none" strike="noStrike" cap="none">
              <a:solidFill>
                <a:srgbClr val="CBC6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6C73C-C34A-5907-B460-6504B78075F4}"/>
              </a:ext>
            </a:extLst>
          </p:cNvPr>
          <p:cNvSpPr txBox="1"/>
          <p:nvPr/>
        </p:nvSpPr>
        <p:spPr>
          <a:xfrm>
            <a:off x="8218311" y="4651022"/>
            <a:ext cx="46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151FB6-1127-CB75-6E99-7309B366D4AD}"/>
              </a:ext>
            </a:extLst>
          </p:cNvPr>
          <p:cNvSpPr txBox="1"/>
          <p:nvPr/>
        </p:nvSpPr>
        <p:spPr>
          <a:xfrm>
            <a:off x="759277" y="342901"/>
            <a:ext cx="5453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tx1"/>
                </a:solidFill>
              </a:rPr>
              <a:t>SUMMARY OF THE RESULTS: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05374-EA86-FC42-E06D-660DD2EEC6B4}"/>
              </a:ext>
            </a:extLst>
          </p:cNvPr>
          <p:cNvSpPr txBox="1"/>
          <p:nvPr/>
        </p:nvSpPr>
        <p:spPr>
          <a:xfrm>
            <a:off x="8441871" y="4759779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18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F52F9B2-C7A6-AD24-CB22-A802CAC5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0370" y="251845"/>
            <a:ext cx="2265584" cy="2371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AF8EC6-AD9C-4AF3-7686-51A2A4B5F688}"/>
              </a:ext>
            </a:extLst>
          </p:cNvPr>
          <p:cNvSpPr txBox="1"/>
          <p:nvPr/>
        </p:nvSpPr>
        <p:spPr>
          <a:xfrm>
            <a:off x="759277" y="1232922"/>
            <a:ext cx="5673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CNN model: 74.9% accuracy , overfit, model complexity.</a:t>
            </a:r>
          </a:p>
          <a:p>
            <a:pPr>
              <a:buClr>
                <a:schemeClr val="tx1"/>
              </a:buClr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Clr>
                <a:schemeClr val="tx1"/>
              </a:buClr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Transfer learning: Pre-trained feature extractor on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+mj-lt"/>
              </a:rPr>
              <a:t>Imagenet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dataset, boosted accuracy from 74 % to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89.8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%.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Mobilenet-V2: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Powerful base model followed by relatively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shallow layers,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89.8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% accuracy ceiling.</a:t>
            </a:r>
          </a:p>
          <a:p>
            <a:pPr algn="l">
              <a:buClr>
                <a:schemeClr val="tx1"/>
              </a:buClr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Clr>
                <a:schemeClr val="tx1"/>
              </a:buClr>
            </a:pP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Augmenting the dataset can further increase accuracy.</a:t>
            </a:r>
          </a:p>
        </p:txBody>
      </p:sp>
    </p:spTree>
    <p:extLst>
      <p:ext uri="{BB962C8B-B14F-4D97-AF65-F5344CB8AC3E}">
        <p14:creationId xmlns:p14="http://schemas.microsoft.com/office/powerpoint/2010/main" val="409488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DA25-3A81-06F7-A55C-3AE4036E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53" y="1345501"/>
            <a:ext cx="3778114" cy="1912500"/>
          </a:xfrm>
        </p:spPr>
        <p:txBody>
          <a:bodyPr/>
          <a:lstStyle/>
          <a:p>
            <a:r>
              <a:rPr lang="en-IN" sz="3000" b="1" dirty="0">
                <a:latin typeface="+mj-lt"/>
              </a:rPr>
              <a:t>Shortcomings Of </a:t>
            </a:r>
            <a:br>
              <a:rPr lang="en-IN" sz="3000" b="1" dirty="0">
                <a:latin typeface="+mj-lt"/>
              </a:rPr>
            </a:br>
            <a:r>
              <a:rPr lang="en-IN" sz="3000" b="1" dirty="0">
                <a:latin typeface="+mj-lt"/>
              </a:rPr>
              <a:t>    Implemented</a:t>
            </a:r>
            <a:br>
              <a:rPr lang="en-IN" sz="3000" b="1" dirty="0">
                <a:latin typeface="+mj-lt"/>
              </a:rPr>
            </a:br>
            <a:r>
              <a:rPr lang="en-IN" sz="3000" b="1" dirty="0">
                <a:latin typeface="+mj-lt"/>
              </a:rPr>
              <a:t>        Models &amp; Possible Solutions</a:t>
            </a:r>
          </a:p>
        </p:txBody>
      </p:sp>
      <p:sp>
        <p:nvSpPr>
          <p:cNvPr id="4" name="Google Shape;325;p29">
            <a:extLst>
              <a:ext uri="{FF2B5EF4-FFF2-40B4-BE49-F238E27FC236}">
                <a16:creationId xmlns:a16="http://schemas.microsoft.com/office/drawing/2014/main" id="{B3196349-3EBA-292D-A9FF-906FEDBD0CA1}"/>
              </a:ext>
            </a:extLst>
          </p:cNvPr>
          <p:cNvSpPr/>
          <p:nvPr/>
        </p:nvSpPr>
        <p:spPr>
          <a:xfrm rot="6125106">
            <a:off x="371859" y="-828854"/>
            <a:ext cx="2195497" cy="3393666"/>
          </a:xfrm>
          <a:custGeom>
            <a:avLst/>
            <a:gdLst/>
            <a:ahLst/>
            <a:cxnLst/>
            <a:rect l="l" t="t" r="r" b="b"/>
            <a:pathLst>
              <a:path w="30447" h="47029" extrusionOk="0">
                <a:moveTo>
                  <a:pt x="10187" y="13559"/>
                </a:moveTo>
                <a:cubicBezTo>
                  <a:pt x="11197" y="13559"/>
                  <a:pt x="12195" y="13938"/>
                  <a:pt x="12569" y="14973"/>
                </a:cubicBezTo>
                <a:cubicBezTo>
                  <a:pt x="13056" y="16310"/>
                  <a:pt x="11802" y="17476"/>
                  <a:pt x="10672" y="17922"/>
                </a:cubicBezTo>
                <a:cubicBezTo>
                  <a:pt x="10094" y="18147"/>
                  <a:pt x="9473" y="18245"/>
                  <a:pt x="8848" y="18245"/>
                </a:cubicBezTo>
                <a:cubicBezTo>
                  <a:pt x="8135" y="18245"/>
                  <a:pt x="7417" y="18117"/>
                  <a:pt x="6754" y="17901"/>
                </a:cubicBezTo>
                <a:cubicBezTo>
                  <a:pt x="6115" y="17694"/>
                  <a:pt x="5525" y="17406"/>
                  <a:pt x="4984" y="17053"/>
                </a:cubicBezTo>
                <a:lnTo>
                  <a:pt x="4984" y="17053"/>
                </a:lnTo>
                <a:cubicBezTo>
                  <a:pt x="5181" y="16684"/>
                  <a:pt x="5413" y="16331"/>
                  <a:pt x="5681" y="15999"/>
                </a:cubicBezTo>
                <a:cubicBezTo>
                  <a:pt x="6505" y="14983"/>
                  <a:pt x="7609" y="14175"/>
                  <a:pt x="8853" y="13770"/>
                </a:cubicBezTo>
                <a:cubicBezTo>
                  <a:pt x="9261" y="13639"/>
                  <a:pt x="9725" y="13559"/>
                  <a:pt x="10187" y="13559"/>
                </a:cubicBezTo>
                <a:close/>
                <a:moveTo>
                  <a:pt x="1609" y="1"/>
                </a:moveTo>
                <a:cubicBezTo>
                  <a:pt x="1533" y="1"/>
                  <a:pt x="1462" y="43"/>
                  <a:pt x="1441" y="140"/>
                </a:cubicBezTo>
                <a:cubicBezTo>
                  <a:pt x="700" y="3472"/>
                  <a:pt x="0" y="6908"/>
                  <a:pt x="560" y="10324"/>
                </a:cubicBezTo>
                <a:cubicBezTo>
                  <a:pt x="996" y="12998"/>
                  <a:pt x="2257" y="15602"/>
                  <a:pt x="4491" y="17189"/>
                </a:cubicBezTo>
                <a:lnTo>
                  <a:pt x="4491" y="17189"/>
                </a:lnTo>
                <a:cubicBezTo>
                  <a:pt x="4073" y="18059"/>
                  <a:pt x="3826" y="19011"/>
                  <a:pt x="3789" y="19990"/>
                </a:cubicBezTo>
                <a:cubicBezTo>
                  <a:pt x="3737" y="21405"/>
                  <a:pt x="4100" y="22840"/>
                  <a:pt x="4831" y="24058"/>
                </a:cubicBezTo>
                <a:cubicBezTo>
                  <a:pt x="5556" y="25276"/>
                  <a:pt x="6624" y="26173"/>
                  <a:pt x="7769" y="26955"/>
                </a:cubicBezTo>
                <a:cubicBezTo>
                  <a:pt x="8941" y="27764"/>
                  <a:pt x="10195" y="28458"/>
                  <a:pt x="11299" y="29355"/>
                </a:cubicBezTo>
                <a:cubicBezTo>
                  <a:pt x="12341" y="30200"/>
                  <a:pt x="13165" y="31231"/>
                  <a:pt x="13807" y="32403"/>
                </a:cubicBezTo>
                <a:cubicBezTo>
                  <a:pt x="15072" y="34719"/>
                  <a:pt x="15658" y="37321"/>
                  <a:pt x="16585" y="39773"/>
                </a:cubicBezTo>
                <a:cubicBezTo>
                  <a:pt x="17487" y="42141"/>
                  <a:pt x="18778" y="44447"/>
                  <a:pt x="21022" y="45779"/>
                </a:cubicBezTo>
                <a:cubicBezTo>
                  <a:pt x="22410" y="46602"/>
                  <a:pt x="24032" y="47028"/>
                  <a:pt x="25650" y="47028"/>
                </a:cubicBezTo>
                <a:cubicBezTo>
                  <a:pt x="26642" y="47028"/>
                  <a:pt x="27633" y="46868"/>
                  <a:pt x="28568" y="46541"/>
                </a:cubicBezTo>
                <a:cubicBezTo>
                  <a:pt x="29164" y="46334"/>
                  <a:pt x="29734" y="46059"/>
                  <a:pt x="30268" y="45722"/>
                </a:cubicBezTo>
                <a:cubicBezTo>
                  <a:pt x="30447" y="45609"/>
                  <a:pt x="30339" y="45356"/>
                  <a:pt x="30174" y="45356"/>
                </a:cubicBezTo>
                <a:cubicBezTo>
                  <a:pt x="30143" y="45356"/>
                  <a:pt x="30110" y="45365"/>
                  <a:pt x="30076" y="45386"/>
                </a:cubicBezTo>
                <a:cubicBezTo>
                  <a:pt x="28748" y="46227"/>
                  <a:pt x="27196" y="46638"/>
                  <a:pt x="25639" y="46638"/>
                </a:cubicBezTo>
                <a:cubicBezTo>
                  <a:pt x="24694" y="46638"/>
                  <a:pt x="23747" y="46486"/>
                  <a:pt x="22846" y="46189"/>
                </a:cubicBezTo>
                <a:cubicBezTo>
                  <a:pt x="20452" y="45396"/>
                  <a:pt x="18778" y="43582"/>
                  <a:pt x="17689" y="41364"/>
                </a:cubicBezTo>
                <a:cubicBezTo>
                  <a:pt x="16611" y="39171"/>
                  <a:pt x="16046" y="36777"/>
                  <a:pt x="15181" y="34507"/>
                </a:cubicBezTo>
                <a:cubicBezTo>
                  <a:pt x="14761" y="33418"/>
                  <a:pt x="14279" y="32346"/>
                  <a:pt x="13636" y="31371"/>
                </a:cubicBezTo>
                <a:cubicBezTo>
                  <a:pt x="12963" y="30345"/>
                  <a:pt x="12123" y="29485"/>
                  <a:pt x="11143" y="28749"/>
                </a:cubicBezTo>
                <a:cubicBezTo>
                  <a:pt x="9060" y="27178"/>
                  <a:pt x="6432" y="26095"/>
                  <a:pt x="5085" y="23732"/>
                </a:cubicBezTo>
                <a:cubicBezTo>
                  <a:pt x="3973" y="21778"/>
                  <a:pt x="3894" y="19396"/>
                  <a:pt x="4810" y="17405"/>
                </a:cubicBezTo>
                <a:lnTo>
                  <a:pt x="4810" y="17405"/>
                </a:lnTo>
                <a:cubicBezTo>
                  <a:pt x="4895" y="17459"/>
                  <a:pt x="4981" y="17512"/>
                  <a:pt x="5069" y="17564"/>
                </a:cubicBezTo>
                <a:cubicBezTo>
                  <a:pt x="6153" y="18199"/>
                  <a:pt x="7559" y="18631"/>
                  <a:pt x="8916" y="18631"/>
                </a:cubicBezTo>
                <a:cubicBezTo>
                  <a:pt x="10296" y="18631"/>
                  <a:pt x="11626" y="18183"/>
                  <a:pt x="12512" y="17046"/>
                </a:cubicBezTo>
                <a:cubicBezTo>
                  <a:pt x="13300" y="16040"/>
                  <a:pt x="13211" y="14677"/>
                  <a:pt x="12211" y="13843"/>
                </a:cubicBezTo>
                <a:cubicBezTo>
                  <a:pt x="11629" y="13355"/>
                  <a:pt x="10932" y="13161"/>
                  <a:pt x="10218" y="13161"/>
                </a:cubicBezTo>
                <a:cubicBezTo>
                  <a:pt x="9513" y="13161"/>
                  <a:pt x="8791" y="13350"/>
                  <a:pt x="8148" y="13630"/>
                </a:cubicBezTo>
                <a:cubicBezTo>
                  <a:pt x="6659" y="14279"/>
                  <a:pt x="5439" y="15434"/>
                  <a:pt x="4671" y="16837"/>
                </a:cubicBezTo>
                <a:lnTo>
                  <a:pt x="4671" y="16837"/>
                </a:lnTo>
                <a:cubicBezTo>
                  <a:pt x="3071" y="15673"/>
                  <a:pt x="1945" y="13918"/>
                  <a:pt x="1348" y="11993"/>
                </a:cubicBezTo>
                <a:cubicBezTo>
                  <a:pt x="399" y="8950"/>
                  <a:pt x="710" y="5716"/>
                  <a:pt x="1306" y="2638"/>
                </a:cubicBezTo>
                <a:cubicBezTo>
                  <a:pt x="1462" y="1840"/>
                  <a:pt x="1633" y="1041"/>
                  <a:pt x="1814" y="243"/>
                </a:cubicBezTo>
                <a:cubicBezTo>
                  <a:pt x="1846" y="97"/>
                  <a:pt x="1723" y="1"/>
                  <a:pt x="1609" y="1"/>
                </a:cubicBezTo>
                <a:close/>
              </a:path>
            </a:pathLst>
          </a:custGeom>
          <a:solidFill>
            <a:schemeClr val="dk2"/>
          </a:solidFill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What is Design Thinking and Why Is It So Popular? | IxDF">
            <a:extLst>
              <a:ext uri="{FF2B5EF4-FFF2-40B4-BE49-F238E27FC236}">
                <a16:creationId xmlns:a16="http://schemas.microsoft.com/office/drawing/2014/main" id="{F2458ABA-D0C7-2487-C941-09C2BB072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r="22355"/>
          <a:stretch/>
        </p:blipFill>
        <p:spPr bwMode="auto">
          <a:xfrm>
            <a:off x="4572000" y="867979"/>
            <a:ext cx="4040580" cy="285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4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xfrm>
            <a:off x="646466" y="183741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000" dirty="0"/>
              <a:t>Team Members </a:t>
            </a:r>
            <a:endParaRPr sz="3000"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2718756" y="2995601"/>
            <a:ext cx="3477775" cy="135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Anmol Tuli - 20UEC023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Ashish Raj - 20UCC024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Yash Gaur - 20UEC149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343132" y="450981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343132" y="4348831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8047132" y="4348831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8047132" y="450981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 flipH="1">
            <a:off x="2645223" y="467117"/>
            <a:ext cx="362483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Guidance </a:t>
            </a:r>
            <a:endParaRPr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of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Dr.Joyeeta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Singha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CA41D-BA15-0B77-92DF-0A2C7517A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07" y="175232"/>
            <a:ext cx="2359479" cy="9689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EBC0D2-5371-5C94-65A8-F39EF5186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23002"/>
              </p:ext>
            </p:extLst>
          </p:nvPr>
        </p:nvGraphicFramePr>
        <p:xfrm>
          <a:off x="1524000" y="539750"/>
          <a:ext cx="6096000" cy="1112520"/>
        </p:xfrm>
        <a:graphic>
          <a:graphicData uri="http://schemas.openxmlformats.org/drawingml/2006/table">
            <a:tbl>
              <a:tblPr firstRow="1" bandRow="1">
                <a:tableStyleId>{AB60695A-A2CC-4D4C-B8E8-E94DA5DE5420}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736307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45359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Challenge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Solution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5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Data Limitations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55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749AD7-DBDC-CF28-FDA2-0AD0CB4A8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474871"/>
              </p:ext>
            </p:extLst>
          </p:nvPr>
        </p:nvGraphicFramePr>
        <p:xfrm>
          <a:off x="734787" y="458106"/>
          <a:ext cx="7649934" cy="399142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2564157">
                  <a:extLst>
                    <a:ext uri="{9D8B030D-6E8A-4147-A177-3AD203B41FA5}">
                      <a16:colId xmlns:a16="http://schemas.microsoft.com/office/drawing/2014/main" val="1073470573"/>
                    </a:ext>
                  </a:extLst>
                </a:gridCol>
                <a:gridCol w="5085777">
                  <a:extLst>
                    <a:ext uri="{9D8B030D-6E8A-4147-A177-3AD203B41FA5}">
                      <a16:colId xmlns:a16="http://schemas.microsoft.com/office/drawing/2014/main" val="241334706"/>
                    </a:ext>
                  </a:extLst>
                </a:gridCol>
              </a:tblGrid>
              <a:tr h="730218">
                <a:tc>
                  <a:txBody>
                    <a:bodyPr/>
                    <a:lstStyle/>
                    <a:p>
                      <a:r>
                        <a:rPr lang="en-IN" sz="2000" u="sng" dirty="0"/>
                        <a:t>Challenge</a:t>
                      </a:r>
                      <a:r>
                        <a:rPr lang="en-IN" sz="1400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u="sng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09773571"/>
                  </a:ext>
                </a:extLst>
              </a:tr>
              <a:tr h="1076703">
                <a:tc>
                  <a:txBody>
                    <a:bodyPr/>
                    <a:lstStyle/>
                    <a:p>
                      <a:r>
                        <a:rPr lang="en-IN" sz="1800" b="1" dirty="0"/>
                        <a:t>Data Limitations 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 </a:t>
                      </a:r>
                      <a:r>
                        <a:rPr lang="en-IN" sz="1600" b="1" u="sng" dirty="0"/>
                        <a:t>Data Augmentation </a:t>
                      </a:r>
                      <a:r>
                        <a:rPr lang="en-IN" sz="1600" dirty="0"/>
                        <a:t>to diversify the training set and improve generalization to unseen examples.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9774755"/>
                  </a:ext>
                </a:extLst>
              </a:tr>
              <a:tr h="1160624">
                <a:tc>
                  <a:txBody>
                    <a:bodyPr/>
                    <a:lstStyle/>
                    <a:p>
                      <a:r>
                        <a:rPr lang="en-IN" sz="1800" b="1" dirty="0"/>
                        <a:t>Limited Model Adaptation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sng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Fine-Tune</a:t>
                      </a:r>
                      <a:r>
                        <a:rPr lang="en-US" sz="16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specific MobileNetV2 layers on the target </a:t>
                      </a:r>
                      <a:r>
                        <a:rPr lang="en-US" sz="1600" b="0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dataset,experimenting</a:t>
                      </a:r>
                      <a:r>
                        <a:rPr lang="en-US" sz="16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with selective layer training. </a:t>
                      </a:r>
                      <a:endParaRPr lang="en-IN" sz="16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35329722"/>
                  </a:ext>
                </a:extLst>
              </a:tr>
              <a:tr h="1023884">
                <a:tc>
                  <a:txBody>
                    <a:bodyPr/>
                    <a:lstStyle/>
                    <a:p>
                      <a:r>
                        <a:rPr lang="en-IN" sz="1800" b="1" dirty="0"/>
                        <a:t>Overfitting Risk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Mitigate overfitting by introducing regularization techniques, such as </a:t>
                      </a:r>
                      <a:r>
                        <a:rPr lang="en-US" sz="1600" b="1" i="0" u="sng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Dropout Layers</a:t>
                      </a:r>
                      <a:r>
                        <a:rPr lang="en-US" sz="16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and monitor performance on a validation set. </a:t>
                      </a:r>
                      <a:endParaRPr lang="en-IN" sz="16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31426828"/>
                  </a:ext>
                </a:extLst>
              </a:tr>
            </a:tbl>
          </a:graphicData>
        </a:graphic>
      </p:graphicFrame>
      <p:sp>
        <p:nvSpPr>
          <p:cNvPr id="5" name="Google Shape;277;p27">
            <a:extLst>
              <a:ext uri="{FF2B5EF4-FFF2-40B4-BE49-F238E27FC236}">
                <a16:creationId xmlns:a16="http://schemas.microsoft.com/office/drawing/2014/main" id="{C6D8441E-BD20-316C-845B-26FB7F4E118D}"/>
              </a:ext>
            </a:extLst>
          </p:cNvPr>
          <p:cNvSpPr/>
          <p:nvPr/>
        </p:nvSpPr>
        <p:spPr>
          <a:xfrm rot="15199111">
            <a:off x="6822881" y="2310461"/>
            <a:ext cx="2179028" cy="3040655"/>
          </a:xfrm>
          <a:custGeom>
            <a:avLst/>
            <a:gdLst/>
            <a:ahLst/>
            <a:cxnLst/>
            <a:rect l="l" t="t" r="r" b="b"/>
            <a:pathLst>
              <a:path w="30447" h="47029" extrusionOk="0">
                <a:moveTo>
                  <a:pt x="10187" y="13559"/>
                </a:moveTo>
                <a:cubicBezTo>
                  <a:pt x="11197" y="13559"/>
                  <a:pt x="12195" y="13938"/>
                  <a:pt x="12569" y="14973"/>
                </a:cubicBezTo>
                <a:cubicBezTo>
                  <a:pt x="13056" y="16310"/>
                  <a:pt x="11802" y="17476"/>
                  <a:pt x="10672" y="17922"/>
                </a:cubicBezTo>
                <a:cubicBezTo>
                  <a:pt x="10094" y="18147"/>
                  <a:pt x="9473" y="18245"/>
                  <a:pt x="8848" y="18245"/>
                </a:cubicBezTo>
                <a:cubicBezTo>
                  <a:pt x="8135" y="18245"/>
                  <a:pt x="7417" y="18117"/>
                  <a:pt x="6754" y="17901"/>
                </a:cubicBezTo>
                <a:cubicBezTo>
                  <a:pt x="6115" y="17694"/>
                  <a:pt x="5525" y="17406"/>
                  <a:pt x="4984" y="17053"/>
                </a:cubicBezTo>
                <a:lnTo>
                  <a:pt x="4984" y="17053"/>
                </a:lnTo>
                <a:cubicBezTo>
                  <a:pt x="5181" y="16684"/>
                  <a:pt x="5413" y="16331"/>
                  <a:pt x="5681" y="15999"/>
                </a:cubicBezTo>
                <a:cubicBezTo>
                  <a:pt x="6505" y="14983"/>
                  <a:pt x="7609" y="14175"/>
                  <a:pt x="8853" y="13770"/>
                </a:cubicBezTo>
                <a:cubicBezTo>
                  <a:pt x="9261" y="13639"/>
                  <a:pt x="9725" y="13559"/>
                  <a:pt x="10187" y="13559"/>
                </a:cubicBezTo>
                <a:close/>
                <a:moveTo>
                  <a:pt x="1609" y="1"/>
                </a:moveTo>
                <a:cubicBezTo>
                  <a:pt x="1533" y="1"/>
                  <a:pt x="1462" y="43"/>
                  <a:pt x="1441" y="140"/>
                </a:cubicBezTo>
                <a:cubicBezTo>
                  <a:pt x="700" y="3472"/>
                  <a:pt x="0" y="6908"/>
                  <a:pt x="560" y="10324"/>
                </a:cubicBezTo>
                <a:cubicBezTo>
                  <a:pt x="996" y="12998"/>
                  <a:pt x="2257" y="15602"/>
                  <a:pt x="4491" y="17189"/>
                </a:cubicBezTo>
                <a:lnTo>
                  <a:pt x="4491" y="17189"/>
                </a:lnTo>
                <a:cubicBezTo>
                  <a:pt x="4073" y="18059"/>
                  <a:pt x="3826" y="19011"/>
                  <a:pt x="3789" y="19990"/>
                </a:cubicBezTo>
                <a:cubicBezTo>
                  <a:pt x="3737" y="21405"/>
                  <a:pt x="4100" y="22840"/>
                  <a:pt x="4831" y="24058"/>
                </a:cubicBezTo>
                <a:cubicBezTo>
                  <a:pt x="5556" y="25276"/>
                  <a:pt x="6624" y="26173"/>
                  <a:pt x="7769" y="26955"/>
                </a:cubicBezTo>
                <a:cubicBezTo>
                  <a:pt x="8941" y="27764"/>
                  <a:pt x="10195" y="28458"/>
                  <a:pt x="11299" y="29355"/>
                </a:cubicBezTo>
                <a:cubicBezTo>
                  <a:pt x="12341" y="30200"/>
                  <a:pt x="13165" y="31231"/>
                  <a:pt x="13807" y="32403"/>
                </a:cubicBezTo>
                <a:cubicBezTo>
                  <a:pt x="15072" y="34719"/>
                  <a:pt x="15658" y="37321"/>
                  <a:pt x="16585" y="39773"/>
                </a:cubicBezTo>
                <a:cubicBezTo>
                  <a:pt x="17487" y="42141"/>
                  <a:pt x="18778" y="44447"/>
                  <a:pt x="21022" y="45779"/>
                </a:cubicBezTo>
                <a:cubicBezTo>
                  <a:pt x="22410" y="46602"/>
                  <a:pt x="24032" y="47028"/>
                  <a:pt x="25650" y="47028"/>
                </a:cubicBezTo>
                <a:cubicBezTo>
                  <a:pt x="26642" y="47028"/>
                  <a:pt x="27633" y="46868"/>
                  <a:pt x="28568" y="46541"/>
                </a:cubicBezTo>
                <a:cubicBezTo>
                  <a:pt x="29164" y="46334"/>
                  <a:pt x="29734" y="46059"/>
                  <a:pt x="30268" y="45722"/>
                </a:cubicBezTo>
                <a:cubicBezTo>
                  <a:pt x="30447" y="45609"/>
                  <a:pt x="30339" y="45356"/>
                  <a:pt x="30174" y="45356"/>
                </a:cubicBezTo>
                <a:cubicBezTo>
                  <a:pt x="30143" y="45356"/>
                  <a:pt x="30110" y="45365"/>
                  <a:pt x="30076" y="45386"/>
                </a:cubicBezTo>
                <a:cubicBezTo>
                  <a:pt x="28748" y="46227"/>
                  <a:pt x="27196" y="46638"/>
                  <a:pt x="25639" y="46638"/>
                </a:cubicBezTo>
                <a:cubicBezTo>
                  <a:pt x="24694" y="46638"/>
                  <a:pt x="23747" y="46486"/>
                  <a:pt x="22846" y="46189"/>
                </a:cubicBezTo>
                <a:cubicBezTo>
                  <a:pt x="20452" y="45396"/>
                  <a:pt x="18778" y="43582"/>
                  <a:pt x="17689" y="41364"/>
                </a:cubicBezTo>
                <a:cubicBezTo>
                  <a:pt x="16611" y="39171"/>
                  <a:pt x="16046" y="36777"/>
                  <a:pt x="15181" y="34507"/>
                </a:cubicBezTo>
                <a:cubicBezTo>
                  <a:pt x="14761" y="33418"/>
                  <a:pt x="14279" y="32346"/>
                  <a:pt x="13636" y="31371"/>
                </a:cubicBezTo>
                <a:cubicBezTo>
                  <a:pt x="12963" y="30345"/>
                  <a:pt x="12123" y="29485"/>
                  <a:pt x="11143" y="28749"/>
                </a:cubicBezTo>
                <a:cubicBezTo>
                  <a:pt x="9060" y="27178"/>
                  <a:pt x="6432" y="26095"/>
                  <a:pt x="5085" y="23732"/>
                </a:cubicBezTo>
                <a:cubicBezTo>
                  <a:pt x="3973" y="21778"/>
                  <a:pt x="3894" y="19396"/>
                  <a:pt x="4810" y="17405"/>
                </a:cubicBezTo>
                <a:lnTo>
                  <a:pt x="4810" y="17405"/>
                </a:lnTo>
                <a:cubicBezTo>
                  <a:pt x="4895" y="17459"/>
                  <a:pt x="4981" y="17512"/>
                  <a:pt x="5069" y="17564"/>
                </a:cubicBezTo>
                <a:cubicBezTo>
                  <a:pt x="6153" y="18199"/>
                  <a:pt x="7559" y="18631"/>
                  <a:pt x="8916" y="18631"/>
                </a:cubicBezTo>
                <a:cubicBezTo>
                  <a:pt x="10296" y="18631"/>
                  <a:pt x="11626" y="18183"/>
                  <a:pt x="12512" y="17046"/>
                </a:cubicBezTo>
                <a:cubicBezTo>
                  <a:pt x="13300" y="16040"/>
                  <a:pt x="13211" y="14677"/>
                  <a:pt x="12211" y="13843"/>
                </a:cubicBezTo>
                <a:cubicBezTo>
                  <a:pt x="11629" y="13355"/>
                  <a:pt x="10932" y="13161"/>
                  <a:pt x="10218" y="13161"/>
                </a:cubicBezTo>
                <a:cubicBezTo>
                  <a:pt x="9513" y="13161"/>
                  <a:pt x="8791" y="13350"/>
                  <a:pt x="8148" y="13630"/>
                </a:cubicBezTo>
                <a:cubicBezTo>
                  <a:pt x="6659" y="14279"/>
                  <a:pt x="5439" y="15434"/>
                  <a:pt x="4671" y="16837"/>
                </a:cubicBezTo>
                <a:lnTo>
                  <a:pt x="4671" y="16837"/>
                </a:lnTo>
                <a:cubicBezTo>
                  <a:pt x="3071" y="15673"/>
                  <a:pt x="1945" y="13918"/>
                  <a:pt x="1348" y="11993"/>
                </a:cubicBezTo>
                <a:cubicBezTo>
                  <a:pt x="399" y="8950"/>
                  <a:pt x="710" y="5716"/>
                  <a:pt x="1306" y="2638"/>
                </a:cubicBezTo>
                <a:cubicBezTo>
                  <a:pt x="1462" y="1840"/>
                  <a:pt x="1633" y="1041"/>
                  <a:pt x="1814" y="243"/>
                </a:cubicBezTo>
                <a:cubicBezTo>
                  <a:pt x="1846" y="97"/>
                  <a:pt x="1723" y="1"/>
                  <a:pt x="1609" y="1"/>
                </a:cubicBezTo>
                <a:close/>
              </a:path>
            </a:pathLst>
          </a:custGeom>
          <a:solidFill>
            <a:schemeClr val="dk2"/>
          </a:solidFill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CC278-090E-917B-4E2A-BAA42F3E2240}"/>
              </a:ext>
            </a:extLst>
          </p:cNvPr>
          <p:cNvSpPr txBox="1"/>
          <p:nvPr/>
        </p:nvSpPr>
        <p:spPr>
          <a:xfrm>
            <a:off x="8240889" y="4583289"/>
            <a:ext cx="7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3532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EB8A-9885-8C91-1206-5DD8527C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6573A7-17A9-68EA-BECE-5A4EA86B8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13648"/>
              </p:ext>
            </p:extLst>
          </p:nvPr>
        </p:nvGraphicFramePr>
        <p:xfrm>
          <a:off x="1524000" y="539750"/>
          <a:ext cx="6096000" cy="1112520"/>
        </p:xfrm>
        <a:graphic>
          <a:graphicData uri="http://schemas.openxmlformats.org/drawingml/2006/table">
            <a:tbl>
              <a:tblPr firstRow="1" bandRow="1">
                <a:tableStyleId>{AB60695A-A2CC-4D4C-B8E8-E94DA5DE5420}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736307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45359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Challenge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Solution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5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Ramabhadra"/>
                          <a:cs typeface="Ramabhadra"/>
                          <a:sym typeface="Ramabhadra"/>
                        </a:rPr>
                        <a:t>Data Limitations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7559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42D5BE-2649-596F-CBFE-DD35B5732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54571"/>
              </p:ext>
            </p:extLst>
          </p:nvPr>
        </p:nvGraphicFramePr>
        <p:xfrm>
          <a:off x="734787" y="458106"/>
          <a:ext cx="7649934" cy="399142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2564157">
                  <a:extLst>
                    <a:ext uri="{9D8B030D-6E8A-4147-A177-3AD203B41FA5}">
                      <a16:colId xmlns:a16="http://schemas.microsoft.com/office/drawing/2014/main" val="1073470573"/>
                    </a:ext>
                  </a:extLst>
                </a:gridCol>
                <a:gridCol w="5085777">
                  <a:extLst>
                    <a:ext uri="{9D8B030D-6E8A-4147-A177-3AD203B41FA5}">
                      <a16:colId xmlns:a16="http://schemas.microsoft.com/office/drawing/2014/main" val="241334706"/>
                    </a:ext>
                  </a:extLst>
                </a:gridCol>
              </a:tblGrid>
              <a:tr h="730218">
                <a:tc>
                  <a:txBody>
                    <a:bodyPr/>
                    <a:lstStyle/>
                    <a:p>
                      <a:r>
                        <a:rPr lang="en-IN" sz="2000" u="sng" dirty="0"/>
                        <a:t>Challenge</a:t>
                      </a:r>
                      <a:r>
                        <a:rPr lang="en-IN" sz="1400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u="sng" dirty="0"/>
                        <a:t>Solution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09773571"/>
                  </a:ext>
                </a:extLst>
              </a:tr>
              <a:tr h="1076703">
                <a:tc>
                  <a:txBody>
                    <a:bodyPr/>
                    <a:lstStyle/>
                    <a:p>
                      <a:r>
                        <a:rPr lang="en-IN" sz="1800" b="1" dirty="0"/>
                        <a:t>Learning Rate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Experiment with different </a:t>
                      </a:r>
                      <a:r>
                        <a:rPr lang="en-US" sz="1400" b="1" u="sng" dirty="0"/>
                        <a:t>Learning rates </a:t>
                      </a:r>
                      <a:r>
                        <a:rPr lang="en-US" sz="1400" dirty="0"/>
                        <a:t>to find the optimal balance between convergence speed and avoiding overshooting. </a:t>
                      </a:r>
                      <a:endParaRPr lang="en-IN" sz="14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9774755"/>
                  </a:ext>
                </a:extLst>
              </a:tr>
              <a:tr h="1160624">
                <a:tc>
                  <a:txBody>
                    <a:bodyPr/>
                    <a:lstStyle/>
                    <a:p>
                      <a:r>
                        <a:rPr lang="en-IN" sz="1800" b="1" dirty="0"/>
                        <a:t>Model Complexity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Evaluate and adjust the model's complexity by adding layers or increasing units based on the dataset's requirements.</a:t>
                      </a:r>
                      <a:endParaRPr lang="en-IN" sz="16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35329722"/>
                  </a:ext>
                </a:extLst>
              </a:tr>
              <a:tr h="1023884">
                <a:tc>
                  <a:txBody>
                    <a:bodyPr/>
                    <a:lstStyle/>
                    <a:p>
                      <a:r>
                        <a:rPr lang="en-IN" sz="1800" b="1" dirty="0"/>
                        <a:t>Hyperparameter Tuning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Explore diverse hyperparameter configurations, including </a:t>
                      </a:r>
                      <a:r>
                        <a:rPr lang="en-US" sz="1400" b="1" i="0" u="sng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Batch size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400" b="1" i="0" u="sng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Epochs</a:t>
                      </a:r>
                      <a:r>
                        <a:rPr lang="en-US" sz="14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and layer settings, to maximize performance on training and validation sets.</a:t>
                      </a:r>
                      <a:endParaRPr lang="en-IN" sz="16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1">
                            <a:lumMod val="67000"/>
                          </a:schemeClr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31426828"/>
                  </a:ext>
                </a:extLst>
              </a:tr>
            </a:tbl>
          </a:graphicData>
        </a:graphic>
      </p:graphicFrame>
      <p:sp>
        <p:nvSpPr>
          <p:cNvPr id="5" name="Google Shape;277;p27">
            <a:extLst>
              <a:ext uri="{FF2B5EF4-FFF2-40B4-BE49-F238E27FC236}">
                <a16:creationId xmlns:a16="http://schemas.microsoft.com/office/drawing/2014/main" id="{3D01C204-66F3-69A4-5EDE-E5217E04F71A}"/>
              </a:ext>
            </a:extLst>
          </p:cNvPr>
          <p:cNvSpPr/>
          <p:nvPr/>
        </p:nvSpPr>
        <p:spPr>
          <a:xfrm rot="21390998">
            <a:off x="-259685" y="3135846"/>
            <a:ext cx="2179028" cy="2098424"/>
          </a:xfrm>
          <a:custGeom>
            <a:avLst/>
            <a:gdLst/>
            <a:ahLst/>
            <a:cxnLst/>
            <a:rect l="l" t="t" r="r" b="b"/>
            <a:pathLst>
              <a:path w="30447" h="47029" extrusionOk="0">
                <a:moveTo>
                  <a:pt x="10187" y="13559"/>
                </a:moveTo>
                <a:cubicBezTo>
                  <a:pt x="11197" y="13559"/>
                  <a:pt x="12195" y="13938"/>
                  <a:pt x="12569" y="14973"/>
                </a:cubicBezTo>
                <a:cubicBezTo>
                  <a:pt x="13056" y="16310"/>
                  <a:pt x="11802" y="17476"/>
                  <a:pt x="10672" y="17922"/>
                </a:cubicBezTo>
                <a:cubicBezTo>
                  <a:pt x="10094" y="18147"/>
                  <a:pt x="9473" y="18245"/>
                  <a:pt x="8848" y="18245"/>
                </a:cubicBezTo>
                <a:cubicBezTo>
                  <a:pt x="8135" y="18245"/>
                  <a:pt x="7417" y="18117"/>
                  <a:pt x="6754" y="17901"/>
                </a:cubicBezTo>
                <a:cubicBezTo>
                  <a:pt x="6115" y="17694"/>
                  <a:pt x="5525" y="17406"/>
                  <a:pt x="4984" y="17053"/>
                </a:cubicBezTo>
                <a:lnTo>
                  <a:pt x="4984" y="17053"/>
                </a:lnTo>
                <a:cubicBezTo>
                  <a:pt x="5181" y="16684"/>
                  <a:pt x="5413" y="16331"/>
                  <a:pt x="5681" y="15999"/>
                </a:cubicBezTo>
                <a:cubicBezTo>
                  <a:pt x="6505" y="14983"/>
                  <a:pt x="7609" y="14175"/>
                  <a:pt x="8853" y="13770"/>
                </a:cubicBezTo>
                <a:cubicBezTo>
                  <a:pt x="9261" y="13639"/>
                  <a:pt x="9725" y="13559"/>
                  <a:pt x="10187" y="13559"/>
                </a:cubicBezTo>
                <a:close/>
                <a:moveTo>
                  <a:pt x="1609" y="1"/>
                </a:moveTo>
                <a:cubicBezTo>
                  <a:pt x="1533" y="1"/>
                  <a:pt x="1462" y="43"/>
                  <a:pt x="1441" y="140"/>
                </a:cubicBezTo>
                <a:cubicBezTo>
                  <a:pt x="700" y="3472"/>
                  <a:pt x="0" y="6908"/>
                  <a:pt x="560" y="10324"/>
                </a:cubicBezTo>
                <a:cubicBezTo>
                  <a:pt x="996" y="12998"/>
                  <a:pt x="2257" y="15602"/>
                  <a:pt x="4491" y="17189"/>
                </a:cubicBezTo>
                <a:lnTo>
                  <a:pt x="4491" y="17189"/>
                </a:lnTo>
                <a:cubicBezTo>
                  <a:pt x="4073" y="18059"/>
                  <a:pt x="3826" y="19011"/>
                  <a:pt x="3789" y="19990"/>
                </a:cubicBezTo>
                <a:cubicBezTo>
                  <a:pt x="3737" y="21405"/>
                  <a:pt x="4100" y="22840"/>
                  <a:pt x="4831" y="24058"/>
                </a:cubicBezTo>
                <a:cubicBezTo>
                  <a:pt x="5556" y="25276"/>
                  <a:pt x="6624" y="26173"/>
                  <a:pt x="7769" y="26955"/>
                </a:cubicBezTo>
                <a:cubicBezTo>
                  <a:pt x="8941" y="27764"/>
                  <a:pt x="10195" y="28458"/>
                  <a:pt x="11299" y="29355"/>
                </a:cubicBezTo>
                <a:cubicBezTo>
                  <a:pt x="12341" y="30200"/>
                  <a:pt x="13165" y="31231"/>
                  <a:pt x="13807" y="32403"/>
                </a:cubicBezTo>
                <a:cubicBezTo>
                  <a:pt x="15072" y="34719"/>
                  <a:pt x="15658" y="37321"/>
                  <a:pt x="16585" y="39773"/>
                </a:cubicBezTo>
                <a:cubicBezTo>
                  <a:pt x="17487" y="42141"/>
                  <a:pt x="18778" y="44447"/>
                  <a:pt x="21022" y="45779"/>
                </a:cubicBezTo>
                <a:cubicBezTo>
                  <a:pt x="22410" y="46602"/>
                  <a:pt x="24032" y="47028"/>
                  <a:pt x="25650" y="47028"/>
                </a:cubicBezTo>
                <a:cubicBezTo>
                  <a:pt x="26642" y="47028"/>
                  <a:pt x="27633" y="46868"/>
                  <a:pt x="28568" y="46541"/>
                </a:cubicBezTo>
                <a:cubicBezTo>
                  <a:pt x="29164" y="46334"/>
                  <a:pt x="29734" y="46059"/>
                  <a:pt x="30268" y="45722"/>
                </a:cubicBezTo>
                <a:cubicBezTo>
                  <a:pt x="30447" y="45609"/>
                  <a:pt x="30339" y="45356"/>
                  <a:pt x="30174" y="45356"/>
                </a:cubicBezTo>
                <a:cubicBezTo>
                  <a:pt x="30143" y="45356"/>
                  <a:pt x="30110" y="45365"/>
                  <a:pt x="30076" y="45386"/>
                </a:cubicBezTo>
                <a:cubicBezTo>
                  <a:pt x="28748" y="46227"/>
                  <a:pt x="27196" y="46638"/>
                  <a:pt x="25639" y="46638"/>
                </a:cubicBezTo>
                <a:cubicBezTo>
                  <a:pt x="24694" y="46638"/>
                  <a:pt x="23747" y="46486"/>
                  <a:pt x="22846" y="46189"/>
                </a:cubicBezTo>
                <a:cubicBezTo>
                  <a:pt x="20452" y="45396"/>
                  <a:pt x="18778" y="43582"/>
                  <a:pt x="17689" y="41364"/>
                </a:cubicBezTo>
                <a:cubicBezTo>
                  <a:pt x="16611" y="39171"/>
                  <a:pt x="16046" y="36777"/>
                  <a:pt x="15181" y="34507"/>
                </a:cubicBezTo>
                <a:cubicBezTo>
                  <a:pt x="14761" y="33418"/>
                  <a:pt x="14279" y="32346"/>
                  <a:pt x="13636" y="31371"/>
                </a:cubicBezTo>
                <a:cubicBezTo>
                  <a:pt x="12963" y="30345"/>
                  <a:pt x="12123" y="29485"/>
                  <a:pt x="11143" y="28749"/>
                </a:cubicBezTo>
                <a:cubicBezTo>
                  <a:pt x="9060" y="27178"/>
                  <a:pt x="6432" y="26095"/>
                  <a:pt x="5085" y="23732"/>
                </a:cubicBezTo>
                <a:cubicBezTo>
                  <a:pt x="3973" y="21778"/>
                  <a:pt x="3894" y="19396"/>
                  <a:pt x="4810" y="17405"/>
                </a:cubicBezTo>
                <a:lnTo>
                  <a:pt x="4810" y="17405"/>
                </a:lnTo>
                <a:cubicBezTo>
                  <a:pt x="4895" y="17459"/>
                  <a:pt x="4981" y="17512"/>
                  <a:pt x="5069" y="17564"/>
                </a:cubicBezTo>
                <a:cubicBezTo>
                  <a:pt x="6153" y="18199"/>
                  <a:pt x="7559" y="18631"/>
                  <a:pt x="8916" y="18631"/>
                </a:cubicBezTo>
                <a:cubicBezTo>
                  <a:pt x="10296" y="18631"/>
                  <a:pt x="11626" y="18183"/>
                  <a:pt x="12512" y="17046"/>
                </a:cubicBezTo>
                <a:cubicBezTo>
                  <a:pt x="13300" y="16040"/>
                  <a:pt x="13211" y="14677"/>
                  <a:pt x="12211" y="13843"/>
                </a:cubicBezTo>
                <a:cubicBezTo>
                  <a:pt x="11629" y="13355"/>
                  <a:pt x="10932" y="13161"/>
                  <a:pt x="10218" y="13161"/>
                </a:cubicBezTo>
                <a:cubicBezTo>
                  <a:pt x="9513" y="13161"/>
                  <a:pt x="8791" y="13350"/>
                  <a:pt x="8148" y="13630"/>
                </a:cubicBezTo>
                <a:cubicBezTo>
                  <a:pt x="6659" y="14279"/>
                  <a:pt x="5439" y="15434"/>
                  <a:pt x="4671" y="16837"/>
                </a:cubicBezTo>
                <a:lnTo>
                  <a:pt x="4671" y="16837"/>
                </a:lnTo>
                <a:cubicBezTo>
                  <a:pt x="3071" y="15673"/>
                  <a:pt x="1945" y="13918"/>
                  <a:pt x="1348" y="11993"/>
                </a:cubicBezTo>
                <a:cubicBezTo>
                  <a:pt x="399" y="8950"/>
                  <a:pt x="710" y="5716"/>
                  <a:pt x="1306" y="2638"/>
                </a:cubicBezTo>
                <a:cubicBezTo>
                  <a:pt x="1462" y="1840"/>
                  <a:pt x="1633" y="1041"/>
                  <a:pt x="1814" y="243"/>
                </a:cubicBezTo>
                <a:cubicBezTo>
                  <a:pt x="1846" y="97"/>
                  <a:pt x="1723" y="1"/>
                  <a:pt x="1609" y="1"/>
                </a:cubicBezTo>
                <a:close/>
              </a:path>
            </a:pathLst>
          </a:custGeom>
          <a:solidFill>
            <a:schemeClr val="dk2"/>
          </a:solidFill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A1181-C18B-C334-F1A9-A02903FA9EE0}"/>
              </a:ext>
            </a:extLst>
          </p:cNvPr>
          <p:cNvSpPr txBox="1"/>
          <p:nvPr/>
        </p:nvSpPr>
        <p:spPr>
          <a:xfrm>
            <a:off x="8556978" y="4876800"/>
            <a:ext cx="383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8324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1;p13">
            <a:extLst>
              <a:ext uri="{FF2B5EF4-FFF2-40B4-BE49-F238E27FC236}">
                <a16:creationId xmlns:a16="http://schemas.microsoft.com/office/drawing/2014/main" id="{A2507F1D-479C-B5C1-A865-3E24AB924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679" y="1392011"/>
            <a:ext cx="45516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000" b="1" dirty="0"/>
              <a:t>ACCIDENT DETECTION SYSTEM BASED ON VGG 19</a:t>
            </a:r>
            <a:br>
              <a:rPr lang="en-US" sz="3000" b="1" dirty="0"/>
            </a:br>
            <a:r>
              <a:rPr lang="en-US" sz="3000" b="1" dirty="0"/>
              <a:t>WITH SPINALNET ARCHITECTURE</a:t>
            </a:r>
            <a:br>
              <a:rPr lang="en-US" sz="3000" b="1" dirty="0"/>
            </a:br>
            <a:r>
              <a:rPr lang="en-US" sz="3000" b="1" dirty="0"/>
              <a:t>        </a:t>
            </a:r>
            <a:endParaRPr sz="3000" b="1" dirty="0"/>
          </a:p>
        </p:txBody>
      </p:sp>
      <p:pic>
        <p:nvPicPr>
          <p:cNvPr id="5" name="Google Shape;162;p13">
            <a:extLst>
              <a:ext uri="{FF2B5EF4-FFF2-40B4-BE49-F238E27FC236}">
                <a16:creationId xmlns:a16="http://schemas.microsoft.com/office/drawing/2014/main" id="{B3A8F811-877E-B5B1-D44C-CDE599BE76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8244082">
            <a:off x="-227967" y="-856237"/>
            <a:ext cx="3115326" cy="25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4;p13">
            <a:extLst>
              <a:ext uri="{FF2B5EF4-FFF2-40B4-BE49-F238E27FC236}">
                <a16:creationId xmlns:a16="http://schemas.microsoft.com/office/drawing/2014/main" id="{D7C8D729-EA65-8621-F4CE-18C1D59726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125" y="698217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83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44974-2123-1BDB-C28A-EE5AE21F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57" y="172264"/>
            <a:ext cx="6418500" cy="570686"/>
          </a:xfrm>
        </p:spPr>
        <p:txBody>
          <a:bodyPr/>
          <a:lstStyle/>
          <a:p>
            <a:r>
              <a:rPr lang="en-IN" sz="2400" b="1" dirty="0">
                <a:latin typeface="+mj-lt"/>
              </a:rPr>
              <a:t>		</a:t>
            </a:r>
            <a:r>
              <a:rPr lang="en-IN" sz="2400" b="1" u="sng" dirty="0" err="1">
                <a:latin typeface="+mj-lt"/>
              </a:rPr>
              <a:t>SpinalNet</a:t>
            </a:r>
            <a:r>
              <a:rPr lang="en-IN" sz="2400" b="1" u="sng" dirty="0">
                <a:latin typeface="+mj-lt"/>
              </a:rPr>
              <a:t>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09D4F-3022-49AD-A0DD-8500966E4665}"/>
              </a:ext>
            </a:extLst>
          </p:cNvPr>
          <p:cNvSpPr txBox="1"/>
          <p:nvPr/>
        </p:nvSpPr>
        <p:spPr>
          <a:xfrm>
            <a:off x="603522" y="806140"/>
            <a:ext cx="60674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sng" dirty="0">
                <a:solidFill>
                  <a:schemeClr val="tx1"/>
                </a:solidFill>
                <a:effectLst/>
                <a:latin typeface="+mj-lt"/>
              </a:rPr>
              <a:t>DNN Challenge Resolution:</a:t>
            </a:r>
          </a:p>
          <a:p>
            <a:endParaRPr lang="en-US" sz="1800" b="1" u="sng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+mj-lt"/>
              </a:rPr>
              <a:t>Vanishing Gradient Mitigation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+mj-lt"/>
              </a:rPr>
              <a:t>Optimized Computational Efficiency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IN" sz="1600" b="1" u="sng" dirty="0">
                <a:solidFill>
                  <a:schemeClr val="tx1"/>
                </a:solidFill>
              </a:rPr>
              <a:t>Proposed </a:t>
            </a:r>
            <a:r>
              <a:rPr lang="en-IN" sz="1600" b="1" u="sng" dirty="0" err="1">
                <a:solidFill>
                  <a:schemeClr val="tx1"/>
                </a:solidFill>
              </a:rPr>
              <a:t>SpinalNet</a:t>
            </a:r>
            <a:r>
              <a:rPr lang="en-IN" sz="1600" b="1" u="sng" dirty="0">
                <a:solidFill>
                  <a:schemeClr val="tx1"/>
                </a:solidFill>
              </a:rPr>
              <a:t> :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1"/>
                </a:solidFill>
                <a:effectLst/>
                <a:latin typeface="+mj-lt"/>
              </a:rPr>
              <a:t>Inspiration from the efficient processing of diverse tactile information in the </a:t>
            </a:r>
            <a:r>
              <a:rPr lang="en-US" sz="1600" b="1" i="0" u="sng" dirty="0">
                <a:solidFill>
                  <a:schemeClr val="tx1"/>
                </a:solidFill>
                <a:effectLst/>
                <a:latin typeface="+mj-lt"/>
              </a:rPr>
              <a:t>Human Somatosensory System</a:t>
            </a:r>
            <a:r>
              <a:rPr lang="en-US" sz="1600" i="0" dirty="0">
                <a:solidFill>
                  <a:schemeClr val="tx1"/>
                </a:solidFill>
                <a:effectLst/>
                <a:latin typeface="+mj-lt"/>
              </a:rPr>
              <a:t>, mimicking the spinal architecture.</a:t>
            </a:r>
          </a:p>
          <a:p>
            <a:pPr>
              <a:buClr>
                <a:schemeClr val="tx1"/>
              </a:buClr>
            </a:pP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lvl="1">
              <a:buClr>
                <a:schemeClr val="tx1"/>
              </a:buClr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	1.Gradual input</a:t>
            </a:r>
          </a:p>
          <a:p>
            <a:pPr lvl="1">
              <a:buClr>
                <a:schemeClr val="tx1"/>
              </a:buClr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	2.Local output and probable global influence</a:t>
            </a:r>
          </a:p>
          <a:p>
            <a:pPr lvl="1">
              <a:buClr>
                <a:schemeClr val="tx1"/>
              </a:buClr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	3.Weights reconfigured during training</a:t>
            </a:r>
            <a:endParaRPr lang="en-US" sz="1600" i="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endParaRPr lang="en-US" sz="160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7AA61-599F-A339-949D-8F4CFC02B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548" y="457607"/>
            <a:ext cx="1873346" cy="3695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1593D-B6BE-7ED6-DA74-D4A8A0A07269}"/>
              </a:ext>
            </a:extLst>
          </p:cNvPr>
          <p:cNvSpPr txBox="1"/>
          <p:nvPr/>
        </p:nvSpPr>
        <p:spPr>
          <a:xfrm>
            <a:off x="5109029" y="4216687"/>
            <a:ext cx="40349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</a:t>
            </a:r>
            <a:r>
              <a:rPr lang="en-US" dirty="0">
                <a:solidFill>
                  <a:schemeClr val="tx1"/>
                </a:solidFill>
              </a:rPr>
              <a:t>Structure of spinal cord</a:t>
            </a:r>
          </a:p>
          <a:p>
            <a:r>
              <a:rPr lang="en-US" sz="900" dirty="0" err="1">
                <a:solidFill>
                  <a:schemeClr val="tx1"/>
                </a:solidFill>
              </a:rPr>
              <a:t>Source:H</a:t>
            </a:r>
            <a:r>
              <a:rPr lang="en-US" sz="900" dirty="0">
                <a:solidFill>
                  <a:schemeClr val="tx1"/>
                </a:solidFill>
              </a:rPr>
              <a:t>. D. Kabir, M. </a:t>
            </a:r>
            <a:r>
              <a:rPr lang="en-US" sz="900" dirty="0" err="1">
                <a:solidFill>
                  <a:schemeClr val="tx1"/>
                </a:solidFill>
              </a:rPr>
              <a:t>Abdar</a:t>
            </a:r>
            <a:r>
              <a:rPr lang="en-US" sz="900" dirty="0">
                <a:solidFill>
                  <a:schemeClr val="tx1"/>
                </a:solidFill>
              </a:rPr>
              <a:t>, A. </a:t>
            </a:r>
            <a:r>
              <a:rPr lang="en-US" sz="900" dirty="0" err="1">
                <a:solidFill>
                  <a:schemeClr val="tx1"/>
                </a:solidFill>
              </a:rPr>
              <a:t>Khosravi</a:t>
            </a:r>
            <a:r>
              <a:rPr lang="en-US" sz="900" dirty="0">
                <a:solidFill>
                  <a:schemeClr val="tx1"/>
                </a:solidFill>
              </a:rPr>
              <a:t>, S. M. J. Jalali, A. F. Atiya, S. </a:t>
            </a:r>
            <a:r>
              <a:rPr lang="en-US" sz="900" dirty="0" err="1">
                <a:solidFill>
                  <a:schemeClr val="tx1"/>
                </a:solidFill>
              </a:rPr>
              <a:t>Nahavandi</a:t>
            </a:r>
            <a:r>
              <a:rPr lang="en-US" sz="900" dirty="0">
                <a:solidFill>
                  <a:schemeClr val="tx1"/>
                </a:solidFill>
              </a:rPr>
              <a:t>, and D. Srinivasan, “</a:t>
            </a:r>
            <a:r>
              <a:rPr lang="en-US" sz="900" dirty="0" err="1">
                <a:solidFill>
                  <a:schemeClr val="tx1"/>
                </a:solidFill>
              </a:rPr>
              <a:t>Spinalnet</a:t>
            </a:r>
            <a:r>
              <a:rPr lang="en-US" sz="900" dirty="0">
                <a:solidFill>
                  <a:schemeClr val="tx1"/>
                </a:solidFill>
              </a:rPr>
              <a:t>: Deep neural network with gradual input,” IEEE Transactions on Artificial Intelligence, 2022. .</a:t>
            </a:r>
            <a:endParaRPr lang="en-US" sz="9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C5C08-0A42-BF2A-D3B6-1766C853E032}"/>
              </a:ext>
            </a:extLst>
          </p:cNvPr>
          <p:cNvSpPr txBox="1"/>
          <p:nvPr/>
        </p:nvSpPr>
        <p:spPr>
          <a:xfrm>
            <a:off x="8511822" y="4863019"/>
            <a:ext cx="632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1551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0E9C5-8C62-E640-F1CC-BA0FBBBF4A29}"/>
              </a:ext>
            </a:extLst>
          </p:cNvPr>
          <p:cNvSpPr txBox="1"/>
          <p:nvPr/>
        </p:nvSpPr>
        <p:spPr>
          <a:xfrm>
            <a:off x="0" y="587828"/>
            <a:ext cx="507706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i="0" u="sng" dirty="0" err="1">
                <a:solidFill>
                  <a:schemeClr val="tx1"/>
                </a:solidFill>
                <a:effectLst/>
                <a:latin typeface="+mj-lt"/>
              </a:rPr>
              <a:t>SpinalNet</a:t>
            </a:r>
            <a:r>
              <a:rPr lang="en-IN" sz="1600" b="1" i="0" u="sng" dirty="0">
                <a:solidFill>
                  <a:schemeClr val="tx1"/>
                </a:solidFill>
                <a:effectLst/>
                <a:latin typeface="+mj-lt"/>
              </a:rPr>
              <a:t> Architecture</a:t>
            </a:r>
            <a:r>
              <a:rPr lang="en-IN" sz="1600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IN" sz="16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With input, intermediate, and output layers,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SpinalNet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processes inputs gradually, reflecting human sensory neuron tuning.</a:t>
            </a:r>
          </a:p>
          <a:p>
            <a:pPr algn="l">
              <a:buClr>
                <a:schemeClr val="tx1"/>
              </a:buClr>
            </a:pP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i="0" u="sng" dirty="0">
                <a:solidFill>
                  <a:schemeClr val="tx1"/>
                </a:solidFill>
                <a:effectLst/>
                <a:latin typeface="+mj-lt"/>
              </a:rPr>
              <a:t>Activation Functions</a:t>
            </a: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Nonlinear activation in intermediate layers and linear in output enhance information processing.</a:t>
            </a:r>
          </a:p>
          <a:p>
            <a:pPr algn="l">
              <a:buClr>
                <a:schemeClr val="tx1"/>
              </a:buClr>
            </a:pP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i="0" u="sng" dirty="0">
                <a:solidFill>
                  <a:schemeClr val="tx1"/>
                </a:solidFill>
                <a:effectLst/>
                <a:latin typeface="+mj-lt"/>
              </a:rPr>
              <a:t>Visual Proof</a:t>
            </a: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Comparing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SpinalNet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to a wide single hidden layer network visually proves its universal approximability.</a:t>
            </a:r>
          </a:p>
          <a:p>
            <a:pPr algn="l">
              <a:buClr>
                <a:schemeClr val="tx1"/>
              </a:buClr>
            </a:pP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600" b="1" i="0" u="sng" dirty="0">
                <a:solidFill>
                  <a:schemeClr val="tx1"/>
                </a:solidFill>
                <a:effectLst/>
                <a:latin typeface="+mj-lt"/>
              </a:rPr>
              <a:t>Deep </a:t>
            </a:r>
            <a:r>
              <a:rPr lang="en-IN" sz="1600" b="1" i="0" u="sng" dirty="0" err="1">
                <a:solidFill>
                  <a:schemeClr val="tx1"/>
                </a:solidFill>
                <a:effectLst/>
                <a:latin typeface="+mj-lt"/>
              </a:rPr>
              <a:t>SpinalNet</a:t>
            </a: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+mj-lt"/>
              </a:rPr>
              <a:t>SpinalNet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 maintains </a:t>
            </a:r>
            <a:r>
              <a:rPr lang="en-IN" b="1" i="0" dirty="0">
                <a:solidFill>
                  <a:schemeClr val="tx1"/>
                </a:solidFill>
                <a:effectLst/>
                <a:latin typeface="+mj-lt"/>
              </a:rPr>
              <a:t>universal approximability</a:t>
            </a:r>
            <a:r>
              <a:rPr lang="en-IN" b="0" i="0" dirty="0">
                <a:solidFill>
                  <a:schemeClr val="tx1"/>
                </a:solidFill>
                <a:effectLst/>
                <a:latin typeface="+mj-lt"/>
              </a:rPr>
              <a:t>, representing complex relations with fewer neurons when certain weights are not frozen.</a:t>
            </a:r>
          </a:p>
          <a:p>
            <a:pPr algn="l">
              <a:buClr>
                <a:schemeClr val="tx1"/>
              </a:buClr>
            </a:pPr>
            <a:endParaRPr lang="en-IN" b="0" i="0" dirty="0"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7B982-33F5-8BA6-ABC5-4CAFD9C8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929" y="1014841"/>
            <a:ext cx="3919977" cy="2808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9ADD4-E708-5DE5-7F66-91D00EE3FEE3}"/>
              </a:ext>
            </a:extLst>
          </p:cNvPr>
          <p:cNvSpPr txBox="1"/>
          <p:nvPr/>
        </p:nvSpPr>
        <p:spPr>
          <a:xfrm>
            <a:off x="4741334" y="4143022"/>
            <a:ext cx="41495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           Visual structure of </a:t>
            </a:r>
            <a:r>
              <a:rPr lang="en-US" dirty="0" err="1">
                <a:solidFill>
                  <a:schemeClr val="tx1"/>
                </a:solidFill>
              </a:rPr>
              <a:t>SpinalNet</a:t>
            </a:r>
            <a:r>
              <a:rPr lang="en-US" dirty="0">
                <a:solidFill>
                  <a:schemeClr val="tx1"/>
                </a:solidFill>
              </a:rPr>
              <a:t> Architecture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sz="900" dirty="0" err="1">
                <a:solidFill>
                  <a:schemeClr val="tx1"/>
                </a:solidFill>
              </a:rPr>
              <a:t>Source:H</a:t>
            </a:r>
            <a:r>
              <a:rPr lang="en-US" sz="900" dirty="0">
                <a:solidFill>
                  <a:schemeClr val="tx1"/>
                </a:solidFill>
              </a:rPr>
              <a:t>. D. Kabir, M. </a:t>
            </a:r>
            <a:r>
              <a:rPr lang="en-US" sz="900" dirty="0" err="1">
                <a:solidFill>
                  <a:schemeClr val="tx1"/>
                </a:solidFill>
              </a:rPr>
              <a:t>Abdar</a:t>
            </a:r>
            <a:r>
              <a:rPr lang="en-US" sz="900" dirty="0">
                <a:solidFill>
                  <a:schemeClr val="tx1"/>
                </a:solidFill>
              </a:rPr>
              <a:t>, A. </a:t>
            </a:r>
            <a:r>
              <a:rPr lang="en-US" sz="900" dirty="0" err="1">
                <a:solidFill>
                  <a:schemeClr val="tx1"/>
                </a:solidFill>
              </a:rPr>
              <a:t>Khosravi</a:t>
            </a:r>
            <a:r>
              <a:rPr lang="en-US" sz="900" dirty="0">
                <a:solidFill>
                  <a:schemeClr val="tx1"/>
                </a:solidFill>
              </a:rPr>
              <a:t>, S. M. J. Jalali, A. F. Atiya, S. </a:t>
            </a:r>
            <a:r>
              <a:rPr lang="en-US" sz="900" dirty="0" err="1">
                <a:solidFill>
                  <a:schemeClr val="tx1"/>
                </a:solidFill>
              </a:rPr>
              <a:t>Nahavandi</a:t>
            </a:r>
            <a:r>
              <a:rPr lang="en-US" sz="900" dirty="0">
                <a:solidFill>
                  <a:schemeClr val="tx1"/>
                </a:solidFill>
              </a:rPr>
              <a:t>, and D. Srinivasan, “</a:t>
            </a:r>
            <a:r>
              <a:rPr lang="en-US" sz="900" dirty="0" err="1">
                <a:solidFill>
                  <a:schemeClr val="tx1"/>
                </a:solidFill>
              </a:rPr>
              <a:t>Spinalnet</a:t>
            </a:r>
            <a:r>
              <a:rPr lang="en-US" sz="900" dirty="0">
                <a:solidFill>
                  <a:schemeClr val="tx1"/>
                </a:solidFill>
              </a:rPr>
              <a:t>: Deep neural network with gradual input,” IEEE Transactions on Artificial Intelligence, 2022. .</a:t>
            </a:r>
            <a:endParaRPr lang="en-US" sz="9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11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93A29-A6E6-4F86-4A70-A6E3D08B81E2}"/>
              </a:ext>
            </a:extLst>
          </p:cNvPr>
          <p:cNvSpPr txBox="1"/>
          <p:nvPr/>
        </p:nvSpPr>
        <p:spPr>
          <a:xfrm>
            <a:off x="8319911" y="4763912"/>
            <a:ext cx="654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15090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083B-322B-473D-F280-EAFB3923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14" y="57965"/>
            <a:ext cx="6418500" cy="578849"/>
          </a:xfrm>
        </p:spPr>
        <p:txBody>
          <a:bodyPr/>
          <a:lstStyle/>
          <a:p>
            <a:r>
              <a:rPr lang="en-IN" sz="3000" dirty="0">
                <a:latin typeface="+mj-lt"/>
              </a:rPr>
              <a:t>VGG19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DF232-34C8-E9CC-352C-E15D2259AAFB}"/>
              </a:ext>
            </a:extLst>
          </p:cNvPr>
          <p:cNvSpPr txBox="1"/>
          <p:nvPr/>
        </p:nvSpPr>
        <p:spPr>
          <a:xfrm>
            <a:off x="3863343" y="883443"/>
            <a:ext cx="52806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VGG-19 Architecture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i="0" dirty="0">
                <a:solidFill>
                  <a:schemeClr val="tx1"/>
                </a:solidFill>
                <a:effectLst/>
                <a:latin typeface="+mj-lt"/>
              </a:rPr>
              <a:t>19-layer CNN for image classification with 3x3 filters.</a:t>
            </a:r>
          </a:p>
          <a:p>
            <a:pPr>
              <a:buClr>
                <a:schemeClr val="tx1"/>
              </a:buClr>
            </a:pPr>
            <a:endParaRPr lang="en-US" b="1" i="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Block Setup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i="0" dirty="0">
                <a:solidFill>
                  <a:schemeClr val="tx1"/>
                </a:solidFill>
                <a:effectLst/>
                <a:latin typeface="+mj-lt"/>
              </a:rPr>
              <a:t>Five blocks, combining convolutional and max-pooling layers.</a:t>
            </a:r>
          </a:p>
          <a:p>
            <a:pPr>
              <a:buClr>
                <a:schemeClr val="tx1"/>
              </a:buClr>
            </a:pPr>
            <a:endParaRPr lang="en-US" b="1" i="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Feature Hierarchy</a:t>
            </a:r>
            <a:r>
              <a:rPr lang="en-US" i="0" u="sng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i="0" dirty="0">
                <a:solidFill>
                  <a:schemeClr val="tx1"/>
                </a:solidFill>
                <a:effectLst/>
                <a:latin typeface="+mj-lt"/>
              </a:rPr>
              <a:t>Convolutional layers capture hierarchical features.</a:t>
            </a:r>
          </a:p>
          <a:p>
            <a:pPr>
              <a:buClr>
                <a:schemeClr val="tx1"/>
              </a:buClr>
            </a:pPr>
            <a:endParaRPr lang="en-US" b="1" i="0" dirty="0">
              <a:solidFill>
                <a:schemeClr val="tx1"/>
              </a:solidFill>
              <a:effectLst/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Prediction Layers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i="0" dirty="0">
                <a:solidFill>
                  <a:schemeClr val="tx1"/>
                </a:solidFill>
                <a:effectLst/>
                <a:latin typeface="+mj-lt"/>
              </a:rPr>
              <a:t>Final fully connected layers for image predictions.</a:t>
            </a:r>
          </a:p>
        </p:txBody>
      </p:sp>
      <p:pic>
        <p:nvPicPr>
          <p:cNvPr id="1028" name="Picture 4" descr="Network architecture of finetuned VGG19; (a) Sample Block structure of VGG Net (b) Fine-tuned architecture of VGG19 for polyp classification.">
            <a:extLst>
              <a:ext uri="{FF2B5EF4-FFF2-40B4-BE49-F238E27FC236}">
                <a16:creationId xmlns:a16="http://schemas.microsoft.com/office/drawing/2014/main" id="{A8E1F043-5F0A-5D63-395B-1E5DE747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" y="636814"/>
            <a:ext cx="376373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8ADCC-DBA5-6456-49EC-8F006156F037}"/>
              </a:ext>
            </a:extLst>
          </p:cNvPr>
          <p:cNvSpPr txBox="1"/>
          <p:nvPr/>
        </p:nvSpPr>
        <p:spPr>
          <a:xfrm>
            <a:off x="32656" y="4260057"/>
            <a:ext cx="4832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Sample Block and Fine tuned Architecture of VGG-19</a:t>
            </a:r>
          </a:p>
          <a:p>
            <a:r>
              <a:rPr lang="en-US" sz="900" dirty="0">
                <a:solidFill>
                  <a:schemeClr val="tx1"/>
                </a:solidFill>
              </a:rPr>
              <a:t>Source: </a:t>
            </a: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Sudha, V. &amp; </a:t>
            </a:r>
            <a:r>
              <a:rPr lang="en-US" sz="9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Ganeshbabu</a:t>
            </a:r>
            <a:r>
              <a:rPr lang="en-US" sz="9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Dr. (2020). A Convolutional Neural Network Classifier VGG-19 Architecture for Lesion Detection and Grading in Diabetic Retinopathy Based on Deep Learning. Computers, Materials &amp; Continua. 66. 827-842. 10.32604/cmc.2020.012008. 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AA5A3-CE66-2271-3D34-FD37A4E572FB}"/>
              </a:ext>
            </a:extLst>
          </p:cNvPr>
          <p:cNvSpPr txBox="1"/>
          <p:nvPr/>
        </p:nvSpPr>
        <p:spPr>
          <a:xfrm>
            <a:off x="8082844" y="4651022"/>
            <a:ext cx="74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14345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31922-DF7D-5084-AE0F-7225377D5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7" t="5890" r="2860" b="4280"/>
          <a:stretch/>
        </p:blipFill>
        <p:spPr>
          <a:xfrm>
            <a:off x="558617" y="1305109"/>
            <a:ext cx="3552101" cy="1893592"/>
          </a:xfrm>
          <a:prstGeom prst="rect">
            <a:avLst/>
          </a:prstGeom>
        </p:spPr>
      </p:pic>
      <p:pic>
        <p:nvPicPr>
          <p:cNvPr id="1026" name="Picture 2" descr="Data Augmentation Helps Improve Model Accuracy">
            <a:extLst>
              <a:ext uri="{FF2B5EF4-FFF2-40B4-BE49-F238E27FC236}">
                <a16:creationId xmlns:a16="http://schemas.microsoft.com/office/drawing/2014/main" id="{3DBB4E78-995F-03F4-826C-B9FD9FC9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572000" y="1305110"/>
            <a:ext cx="3907886" cy="189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45684-10BC-C6F8-215B-6A85F04CA6D1}"/>
              </a:ext>
            </a:extLst>
          </p:cNvPr>
          <p:cNvSpPr txBox="1"/>
          <p:nvPr/>
        </p:nvSpPr>
        <p:spPr>
          <a:xfrm>
            <a:off x="4677498" y="785392"/>
            <a:ext cx="412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ECECF1"/>
                </a:solidFill>
                <a:latin typeface="+mj-lt"/>
              </a:rPr>
              <a:t>                 DATA</a:t>
            </a:r>
            <a:r>
              <a:rPr lang="en-IN" sz="1600" b="1" i="0" dirty="0">
                <a:solidFill>
                  <a:srgbClr val="ECECF1"/>
                </a:solidFill>
                <a:effectLst/>
                <a:latin typeface="+mj-lt"/>
              </a:rPr>
              <a:t> AUGMENTATION</a:t>
            </a:r>
            <a:endParaRPr lang="en-IN" sz="1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A877B-1BFA-6CD9-0E23-5B941DCE0426}"/>
              </a:ext>
            </a:extLst>
          </p:cNvPr>
          <p:cNvSpPr txBox="1"/>
          <p:nvPr/>
        </p:nvSpPr>
        <p:spPr>
          <a:xfrm>
            <a:off x="5293898" y="3598392"/>
            <a:ext cx="4123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Rotation :  (Variability)</a:t>
            </a:r>
          </a:p>
          <a:p>
            <a:pPr lvl="3">
              <a:buClr>
                <a:schemeClr val="tx1"/>
              </a:buClr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lvl="3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Horizontal Flip : (Symmetry)</a:t>
            </a:r>
          </a:p>
          <a:p>
            <a:pPr lvl="3">
              <a:buClr>
                <a:schemeClr val="tx1"/>
              </a:buClr>
            </a:pPr>
            <a:endParaRPr lang="en-US" b="1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lvl="3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Image Resizing :  (Consistency)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713F3-6C83-A150-2C09-7A41EA506199}"/>
              </a:ext>
            </a:extLst>
          </p:cNvPr>
          <p:cNvSpPr txBox="1"/>
          <p:nvPr/>
        </p:nvSpPr>
        <p:spPr>
          <a:xfrm>
            <a:off x="1016135" y="782308"/>
            <a:ext cx="2637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BATCH NORMALIZATION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99F85-EF13-F8A3-DC1B-9D1DBFA2689A}"/>
              </a:ext>
            </a:extLst>
          </p:cNvPr>
          <p:cNvSpPr txBox="1"/>
          <p:nvPr/>
        </p:nvSpPr>
        <p:spPr>
          <a:xfrm>
            <a:off x="646978" y="3290825"/>
            <a:ext cx="3375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Seamless Integration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b="1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Normalization after Fully Connected Layers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tx1"/>
              </a:solidFill>
              <a:latin typeface="Söhne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tx1"/>
                </a:solidFill>
                <a:effectLst/>
                <a:latin typeface="Söhne"/>
              </a:rPr>
              <a:t>Stabilizing Convolutional Layers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0724DE-68C2-F700-285D-352770980B2C}"/>
              </a:ext>
            </a:extLst>
          </p:cNvPr>
          <p:cNvSpPr txBox="1"/>
          <p:nvPr/>
        </p:nvSpPr>
        <p:spPr>
          <a:xfrm>
            <a:off x="3041197" y="197951"/>
            <a:ext cx="3433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tx1"/>
                </a:solidFill>
              </a:rPr>
              <a:t>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091D3-45E7-8617-9625-F40FD3A2D75F}"/>
              </a:ext>
            </a:extLst>
          </p:cNvPr>
          <p:cNvSpPr txBox="1"/>
          <p:nvPr/>
        </p:nvSpPr>
        <p:spPr>
          <a:xfrm>
            <a:off x="333240" y="4629443"/>
            <a:ext cx="4271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/>
                </a:solidFill>
              </a:rPr>
              <a:t>Source: </a:t>
            </a:r>
            <a:r>
              <a:rPr lang="en-US" sz="500" dirty="0" err="1">
                <a:solidFill>
                  <a:schemeClr val="tx1"/>
                </a:solidFill>
              </a:rPr>
              <a:t>ht</a:t>
            </a:r>
            <a:r>
              <a:rPr lang="en-US" sz="500" dirty="0">
                <a:solidFill>
                  <a:schemeClr val="tx1"/>
                </a:solidFill>
              </a:rPr>
              <a:t> H. D. Kabir, M. </a:t>
            </a:r>
            <a:r>
              <a:rPr lang="en-US" sz="500" dirty="0" err="1">
                <a:solidFill>
                  <a:schemeClr val="tx1"/>
                </a:solidFill>
              </a:rPr>
              <a:t>Abdar</a:t>
            </a:r>
            <a:r>
              <a:rPr lang="en-US" sz="500" dirty="0">
                <a:solidFill>
                  <a:schemeClr val="tx1"/>
                </a:solidFill>
              </a:rPr>
              <a:t>, A. </a:t>
            </a:r>
            <a:r>
              <a:rPr lang="en-US" sz="500" dirty="0" err="1">
                <a:solidFill>
                  <a:schemeClr val="tx1"/>
                </a:solidFill>
              </a:rPr>
              <a:t>Khosravi</a:t>
            </a:r>
            <a:r>
              <a:rPr lang="en-US" sz="500" dirty="0">
                <a:solidFill>
                  <a:schemeClr val="tx1"/>
                </a:solidFill>
              </a:rPr>
              <a:t>, S. M. J. Jalali, A. F. Atiya, S. </a:t>
            </a:r>
            <a:r>
              <a:rPr lang="en-US" sz="500" dirty="0" err="1">
                <a:solidFill>
                  <a:schemeClr val="tx1"/>
                </a:solidFill>
              </a:rPr>
              <a:t>Nahavandi</a:t>
            </a:r>
            <a:r>
              <a:rPr lang="en-US" sz="500" dirty="0">
                <a:solidFill>
                  <a:schemeClr val="tx1"/>
                </a:solidFill>
              </a:rPr>
              <a:t>, and D. Srinivasan, “</a:t>
            </a:r>
            <a:r>
              <a:rPr lang="en-US" sz="500" dirty="0" err="1">
                <a:solidFill>
                  <a:schemeClr val="tx1"/>
                </a:solidFill>
              </a:rPr>
              <a:t>Spinalnet</a:t>
            </a:r>
            <a:r>
              <a:rPr lang="en-US" sz="500" dirty="0">
                <a:solidFill>
                  <a:schemeClr val="tx1"/>
                </a:solidFill>
              </a:rPr>
              <a:t>: Deep neural network with gradual input,” IEEE Transactions on Artificial Intelligence, 2022. </a:t>
            </a:r>
            <a:r>
              <a:rPr lang="en-US" sz="500" dirty="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776416-3679-2901-9D38-639D31431338}"/>
              </a:ext>
            </a:extLst>
          </p:cNvPr>
          <p:cNvSpPr txBox="1"/>
          <p:nvPr/>
        </p:nvSpPr>
        <p:spPr>
          <a:xfrm>
            <a:off x="8376356" y="4767943"/>
            <a:ext cx="59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080478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/>
        </p:nvSpPr>
        <p:spPr>
          <a:xfrm>
            <a:off x="727232" y="1822522"/>
            <a:ext cx="3152019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tx1"/>
                </a:solidFill>
              </a:rPr>
              <a:t>RESULTS &amp; COMPARATIVE ANALYSIS</a:t>
            </a:r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872731">
            <a:off x="552684" y="-1464918"/>
            <a:ext cx="2543364" cy="426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8E694-C948-49BD-B3FD-C08F7BEF0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140" y="668867"/>
            <a:ext cx="4196443" cy="37845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549C-5535-53A7-1330-15BE5257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WhatsApp Video 2023-11-19 at 12.11.58 AM">
            <a:hlinkClick r:id="" action="ppaction://media"/>
            <a:extLst>
              <a:ext uri="{FF2B5EF4-FFF2-40B4-BE49-F238E27FC236}">
                <a16:creationId xmlns:a16="http://schemas.microsoft.com/office/drawing/2014/main" id="{D4F7D1E6-4E37-B61E-26DE-FDAEFECA4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489" y="260350"/>
            <a:ext cx="8737600" cy="462280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64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549C-5535-53A7-1330-15BE5257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372" y="171450"/>
            <a:ext cx="6418500" cy="350250"/>
          </a:xfrm>
        </p:spPr>
        <p:txBody>
          <a:bodyPr/>
          <a:lstStyle/>
          <a:p>
            <a:r>
              <a:rPr lang="en-IN" sz="3000" b="1" u="sng" dirty="0">
                <a:latin typeface="+mj-lt"/>
              </a:rPr>
              <a:t>COMPARATIVE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65A84F-7EBA-F3F2-60F0-85748F77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08354"/>
              </p:ext>
            </p:extLst>
          </p:nvPr>
        </p:nvGraphicFramePr>
        <p:xfrm>
          <a:off x="824591" y="727075"/>
          <a:ext cx="7723415" cy="400473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0185">
                  <a:extLst>
                    <a:ext uri="{9D8B030D-6E8A-4147-A177-3AD203B41FA5}">
                      <a16:colId xmlns:a16="http://schemas.microsoft.com/office/drawing/2014/main" val="2402361713"/>
                    </a:ext>
                  </a:extLst>
                </a:gridCol>
                <a:gridCol w="1423955">
                  <a:extLst>
                    <a:ext uri="{9D8B030D-6E8A-4147-A177-3AD203B41FA5}">
                      <a16:colId xmlns:a16="http://schemas.microsoft.com/office/drawing/2014/main" val="2913813788"/>
                    </a:ext>
                  </a:extLst>
                </a:gridCol>
                <a:gridCol w="2515546">
                  <a:extLst>
                    <a:ext uri="{9D8B030D-6E8A-4147-A177-3AD203B41FA5}">
                      <a16:colId xmlns:a16="http://schemas.microsoft.com/office/drawing/2014/main" val="1622452967"/>
                    </a:ext>
                  </a:extLst>
                </a:gridCol>
                <a:gridCol w="2073729">
                  <a:extLst>
                    <a:ext uri="{9D8B030D-6E8A-4147-A177-3AD203B41FA5}">
                      <a16:colId xmlns:a16="http://schemas.microsoft.com/office/drawing/2014/main" val="4261788794"/>
                    </a:ext>
                  </a:extLst>
                </a:gridCol>
              </a:tblGrid>
              <a:tr h="1001183"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Aspect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CNN-Based Model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MobileNetV2- Based Model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VGG19-Based    </a:t>
                      </a:r>
                      <a:r>
                        <a:rPr lang="en-IN" sz="1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SpinalNet</a:t>
                      </a: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</a:t>
                      </a:r>
                      <a:endParaRPr lang="en-IN" sz="1400" dirty="0"/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1017033"/>
                  </a:ext>
                </a:extLst>
              </a:tr>
              <a:tr h="1001183">
                <a:tc>
                  <a:txBody>
                    <a:bodyPr/>
                    <a:lstStyle/>
                    <a:p>
                      <a:r>
                        <a:rPr lang="en-IN" b="1" u="sng" dirty="0">
                          <a:solidFill>
                            <a:schemeClr val="bg1"/>
                          </a:solidFill>
                        </a:rPr>
                        <a:t>Accuracy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74.9</a:t>
                      </a:r>
                      <a:r>
                        <a:rPr lang="en-IN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89.8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14126826"/>
                  </a:ext>
                </a:extLst>
              </a:tr>
              <a:tr h="1001183">
                <a:tc>
                  <a:txBody>
                    <a:bodyPr/>
                    <a:lstStyle/>
                    <a:p>
                      <a:r>
                        <a:rPr lang="en-US" sz="1400" b="1" i="0" u="sng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Choices</a:t>
                      </a:r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Better feature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extraction due to pre-training on a </a:t>
                      </a:r>
                      <a:r>
                        <a:rPr lang="en-IN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large dataset.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Deep architecture and integrated with </a:t>
                      </a:r>
                      <a:r>
                        <a:rPr lang="en-US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SpinalNet</a:t>
                      </a: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N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architecture to improve accuracy</a:t>
                      </a: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52622408"/>
                  </a:ext>
                </a:extLst>
              </a:tr>
              <a:tr h="10011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0" u="sng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Size and Complexity</a:t>
                      </a:r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Lightweight compared to VGG19.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Larger number </a:t>
                      </a: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of parameters compared to MobileNetV2.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21000">
                          <a:schemeClr val="tx1"/>
                        </a:gs>
                        <a:gs pos="48000">
                          <a:schemeClr val="accent1">
                            <a:lumMod val="97000"/>
                            <a:lumOff val="3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4966722"/>
                  </a:ext>
                </a:extLst>
              </a:tr>
            </a:tbl>
          </a:graphicData>
        </a:graphic>
      </p:graphicFrame>
      <p:pic>
        <p:nvPicPr>
          <p:cNvPr id="4" name="Google Shape;100;p3">
            <a:extLst>
              <a:ext uri="{FF2B5EF4-FFF2-40B4-BE49-F238E27FC236}">
                <a16:creationId xmlns:a16="http://schemas.microsoft.com/office/drawing/2014/main" id="{F489472B-98A2-6CBD-565F-687832EF65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67485">
            <a:off x="44341" y="-862407"/>
            <a:ext cx="1983573" cy="25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004EC-E19E-E221-59B1-474D1736122C}"/>
              </a:ext>
            </a:extLst>
          </p:cNvPr>
          <p:cNvSpPr txBox="1"/>
          <p:nvPr/>
        </p:nvSpPr>
        <p:spPr>
          <a:xfrm>
            <a:off x="8107872" y="4731807"/>
            <a:ext cx="934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</a:t>
            </a:r>
            <a:r>
              <a:rPr lang="en-US" dirty="0">
                <a:solidFill>
                  <a:schemeClr val="tx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80352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27"/>
          <p:cNvCxnSpPr/>
          <p:nvPr/>
        </p:nvCxnSpPr>
        <p:spPr>
          <a:xfrm rot="10800000">
            <a:off x="0" y="1947800"/>
            <a:ext cx="917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b="1" dirty="0"/>
              <a:t>		     CONTENT</a:t>
            </a:r>
            <a:endParaRPr b="1" dirty="0"/>
          </a:p>
        </p:txBody>
      </p:sp>
      <p:sp>
        <p:nvSpPr>
          <p:cNvPr id="275" name="Google Shape;275;p27"/>
          <p:cNvSpPr txBox="1"/>
          <p:nvPr/>
        </p:nvSpPr>
        <p:spPr>
          <a:xfrm>
            <a:off x="647506" y="4104028"/>
            <a:ext cx="1740987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endParaRPr sz="12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1012299" y="3717067"/>
            <a:ext cx="1596000" cy="5405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b="1" i="0" u="none" strike="noStrike" cap="none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L</a:t>
            </a:r>
            <a:r>
              <a:rPr lang="en-US" b="1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ITERATURE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US" b="1" i="0" u="none" strike="noStrike" cap="none" dirty="0">
                <a:solidFill>
                  <a:schemeClr val="bg1"/>
                </a:solidFill>
                <a:latin typeface="DM Sans" pitchFamily="2" charset="0"/>
                <a:ea typeface="DM Sans"/>
                <a:cs typeface="DM Sans"/>
                <a:sym typeface="DM Sans"/>
              </a:rPr>
              <a:t>REVIEW</a:t>
            </a:r>
          </a:p>
        </p:txBody>
      </p:sp>
      <p:sp>
        <p:nvSpPr>
          <p:cNvPr id="277" name="Google Shape;277;p27"/>
          <p:cNvSpPr/>
          <p:nvPr/>
        </p:nvSpPr>
        <p:spPr>
          <a:xfrm rot="-2046217">
            <a:off x="7990968" y="-951503"/>
            <a:ext cx="2179028" cy="3365767"/>
          </a:xfrm>
          <a:custGeom>
            <a:avLst/>
            <a:gdLst/>
            <a:ahLst/>
            <a:cxnLst/>
            <a:rect l="l" t="t" r="r" b="b"/>
            <a:pathLst>
              <a:path w="30447" h="47029" extrusionOk="0">
                <a:moveTo>
                  <a:pt x="10187" y="13559"/>
                </a:moveTo>
                <a:cubicBezTo>
                  <a:pt x="11197" y="13559"/>
                  <a:pt x="12195" y="13938"/>
                  <a:pt x="12569" y="14973"/>
                </a:cubicBezTo>
                <a:cubicBezTo>
                  <a:pt x="13056" y="16310"/>
                  <a:pt x="11802" y="17476"/>
                  <a:pt x="10672" y="17922"/>
                </a:cubicBezTo>
                <a:cubicBezTo>
                  <a:pt x="10094" y="18147"/>
                  <a:pt x="9473" y="18245"/>
                  <a:pt x="8848" y="18245"/>
                </a:cubicBezTo>
                <a:cubicBezTo>
                  <a:pt x="8135" y="18245"/>
                  <a:pt x="7417" y="18117"/>
                  <a:pt x="6754" y="17901"/>
                </a:cubicBezTo>
                <a:cubicBezTo>
                  <a:pt x="6115" y="17694"/>
                  <a:pt x="5525" y="17406"/>
                  <a:pt x="4984" y="17053"/>
                </a:cubicBezTo>
                <a:lnTo>
                  <a:pt x="4984" y="17053"/>
                </a:lnTo>
                <a:cubicBezTo>
                  <a:pt x="5181" y="16684"/>
                  <a:pt x="5413" y="16331"/>
                  <a:pt x="5681" y="15999"/>
                </a:cubicBezTo>
                <a:cubicBezTo>
                  <a:pt x="6505" y="14983"/>
                  <a:pt x="7609" y="14175"/>
                  <a:pt x="8853" y="13770"/>
                </a:cubicBezTo>
                <a:cubicBezTo>
                  <a:pt x="9261" y="13639"/>
                  <a:pt x="9725" y="13559"/>
                  <a:pt x="10187" y="13559"/>
                </a:cubicBezTo>
                <a:close/>
                <a:moveTo>
                  <a:pt x="1609" y="1"/>
                </a:moveTo>
                <a:cubicBezTo>
                  <a:pt x="1533" y="1"/>
                  <a:pt x="1462" y="43"/>
                  <a:pt x="1441" y="140"/>
                </a:cubicBezTo>
                <a:cubicBezTo>
                  <a:pt x="700" y="3472"/>
                  <a:pt x="0" y="6908"/>
                  <a:pt x="560" y="10324"/>
                </a:cubicBezTo>
                <a:cubicBezTo>
                  <a:pt x="996" y="12998"/>
                  <a:pt x="2257" y="15602"/>
                  <a:pt x="4491" y="17189"/>
                </a:cubicBezTo>
                <a:lnTo>
                  <a:pt x="4491" y="17189"/>
                </a:lnTo>
                <a:cubicBezTo>
                  <a:pt x="4073" y="18059"/>
                  <a:pt x="3826" y="19011"/>
                  <a:pt x="3789" y="19990"/>
                </a:cubicBezTo>
                <a:cubicBezTo>
                  <a:pt x="3737" y="21405"/>
                  <a:pt x="4100" y="22840"/>
                  <a:pt x="4831" y="24058"/>
                </a:cubicBezTo>
                <a:cubicBezTo>
                  <a:pt x="5556" y="25276"/>
                  <a:pt x="6624" y="26173"/>
                  <a:pt x="7769" y="26955"/>
                </a:cubicBezTo>
                <a:cubicBezTo>
                  <a:pt x="8941" y="27764"/>
                  <a:pt x="10195" y="28458"/>
                  <a:pt x="11299" y="29355"/>
                </a:cubicBezTo>
                <a:cubicBezTo>
                  <a:pt x="12341" y="30200"/>
                  <a:pt x="13165" y="31231"/>
                  <a:pt x="13807" y="32403"/>
                </a:cubicBezTo>
                <a:cubicBezTo>
                  <a:pt x="15072" y="34719"/>
                  <a:pt x="15658" y="37321"/>
                  <a:pt x="16585" y="39773"/>
                </a:cubicBezTo>
                <a:cubicBezTo>
                  <a:pt x="17487" y="42141"/>
                  <a:pt x="18778" y="44447"/>
                  <a:pt x="21022" y="45779"/>
                </a:cubicBezTo>
                <a:cubicBezTo>
                  <a:pt x="22410" y="46602"/>
                  <a:pt x="24032" y="47028"/>
                  <a:pt x="25650" y="47028"/>
                </a:cubicBezTo>
                <a:cubicBezTo>
                  <a:pt x="26642" y="47028"/>
                  <a:pt x="27633" y="46868"/>
                  <a:pt x="28568" y="46541"/>
                </a:cubicBezTo>
                <a:cubicBezTo>
                  <a:pt x="29164" y="46334"/>
                  <a:pt x="29734" y="46059"/>
                  <a:pt x="30268" y="45722"/>
                </a:cubicBezTo>
                <a:cubicBezTo>
                  <a:pt x="30447" y="45609"/>
                  <a:pt x="30339" y="45356"/>
                  <a:pt x="30174" y="45356"/>
                </a:cubicBezTo>
                <a:cubicBezTo>
                  <a:pt x="30143" y="45356"/>
                  <a:pt x="30110" y="45365"/>
                  <a:pt x="30076" y="45386"/>
                </a:cubicBezTo>
                <a:cubicBezTo>
                  <a:pt x="28748" y="46227"/>
                  <a:pt x="27196" y="46638"/>
                  <a:pt x="25639" y="46638"/>
                </a:cubicBezTo>
                <a:cubicBezTo>
                  <a:pt x="24694" y="46638"/>
                  <a:pt x="23747" y="46486"/>
                  <a:pt x="22846" y="46189"/>
                </a:cubicBezTo>
                <a:cubicBezTo>
                  <a:pt x="20452" y="45396"/>
                  <a:pt x="18778" y="43582"/>
                  <a:pt x="17689" y="41364"/>
                </a:cubicBezTo>
                <a:cubicBezTo>
                  <a:pt x="16611" y="39171"/>
                  <a:pt x="16046" y="36777"/>
                  <a:pt x="15181" y="34507"/>
                </a:cubicBezTo>
                <a:cubicBezTo>
                  <a:pt x="14761" y="33418"/>
                  <a:pt x="14279" y="32346"/>
                  <a:pt x="13636" y="31371"/>
                </a:cubicBezTo>
                <a:cubicBezTo>
                  <a:pt x="12963" y="30345"/>
                  <a:pt x="12123" y="29485"/>
                  <a:pt x="11143" y="28749"/>
                </a:cubicBezTo>
                <a:cubicBezTo>
                  <a:pt x="9060" y="27178"/>
                  <a:pt x="6432" y="26095"/>
                  <a:pt x="5085" y="23732"/>
                </a:cubicBezTo>
                <a:cubicBezTo>
                  <a:pt x="3973" y="21778"/>
                  <a:pt x="3894" y="19396"/>
                  <a:pt x="4810" y="17405"/>
                </a:cubicBezTo>
                <a:lnTo>
                  <a:pt x="4810" y="17405"/>
                </a:lnTo>
                <a:cubicBezTo>
                  <a:pt x="4895" y="17459"/>
                  <a:pt x="4981" y="17512"/>
                  <a:pt x="5069" y="17564"/>
                </a:cubicBezTo>
                <a:cubicBezTo>
                  <a:pt x="6153" y="18199"/>
                  <a:pt x="7559" y="18631"/>
                  <a:pt x="8916" y="18631"/>
                </a:cubicBezTo>
                <a:cubicBezTo>
                  <a:pt x="10296" y="18631"/>
                  <a:pt x="11626" y="18183"/>
                  <a:pt x="12512" y="17046"/>
                </a:cubicBezTo>
                <a:cubicBezTo>
                  <a:pt x="13300" y="16040"/>
                  <a:pt x="13211" y="14677"/>
                  <a:pt x="12211" y="13843"/>
                </a:cubicBezTo>
                <a:cubicBezTo>
                  <a:pt x="11629" y="13355"/>
                  <a:pt x="10932" y="13161"/>
                  <a:pt x="10218" y="13161"/>
                </a:cubicBezTo>
                <a:cubicBezTo>
                  <a:pt x="9513" y="13161"/>
                  <a:pt x="8791" y="13350"/>
                  <a:pt x="8148" y="13630"/>
                </a:cubicBezTo>
                <a:cubicBezTo>
                  <a:pt x="6659" y="14279"/>
                  <a:pt x="5439" y="15434"/>
                  <a:pt x="4671" y="16837"/>
                </a:cubicBezTo>
                <a:lnTo>
                  <a:pt x="4671" y="16837"/>
                </a:lnTo>
                <a:cubicBezTo>
                  <a:pt x="3071" y="15673"/>
                  <a:pt x="1945" y="13918"/>
                  <a:pt x="1348" y="11993"/>
                </a:cubicBezTo>
                <a:cubicBezTo>
                  <a:pt x="399" y="8950"/>
                  <a:pt x="710" y="5716"/>
                  <a:pt x="1306" y="2638"/>
                </a:cubicBezTo>
                <a:cubicBezTo>
                  <a:pt x="1462" y="1840"/>
                  <a:pt x="1633" y="1041"/>
                  <a:pt x="1814" y="243"/>
                </a:cubicBezTo>
                <a:cubicBezTo>
                  <a:pt x="1846" y="97"/>
                  <a:pt x="1723" y="1"/>
                  <a:pt x="1609" y="1"/>
                </a:cubicBezTo>
                <a:close/>
              </a:path>
            </a:pathLst>
          </a:custGeom>
          <a:solidFill>
            <a:schemeClr val="dk2"/>
          </a:solidFill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761102" y="3725184"/>
            <a:ext cx="1753884" cy="5564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DM Sans" pitchFamily="2" charset="0"/>
              <a:ea typeface="DM Sans"/>
              <a:cs typeface="DM Sans"/>
              <a:sym typeface="DM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DM Sans" pitchFamily="2" charset="0"/>
                <a:ea typeface="DM Sans"/>
                <a:cs typeface="DM Sans"/>
                <a:sym typeface="DM Sans"/>
              </a:rPr>
              <a:t>MOBILENET-v2 MODEL</a:t>
            </a:r>
            <a:endParaRPr kumimoji="0" lang="en-US" kern="0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DM Sans" pitchFamily="2" charset="0"/>
              <a:ea typeface="DM Sans"/>
              <a:cs typeface="Ramabhadra"/>
              <a:sym typeface="Ramabhadr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DM Sans" pitchFamily="2" charset="0"/>
              <a:ea typeface="Ramabhadra"/>
              <a:cs typeface="Ramabhadra"/>
              <a:sym typeface="Ramabhadra"/>
            </a:endParaRPr>
          </a:p>
        </p:txBody>
      </p:sp>
      <p:cxnSp>
        <p:nvCxnSpPr>
          <p:cNvPr id="280" name="Google Shape;280;p27"/>
          <p:cNvCxnSpPr>
            <a:cxnSpLocks/>
          </p:cNvCxnSpPr>
          <p:nvPr/>
        </p:nvCxnSpPr>
        <p:spPr>
          <a:xfrm rot="5400000" flipH="1" flipV="1">
            <a:off x="4030614" y="2575114"/>
            <a:ext cx="1817899" cy="584725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27"/>
          <p:cNvSpPr txBox="1"/>
          <p:nvPr/>
        </p:nvSpPr>
        <p:spPr>
          <a:xfrm>
            <a:off x="2346386" y="1661450"/>
            <a:ext cx="1600200" cy="57269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CNN MODEL</a:t>
            </a:r>
            <a:endParaRPr b="1" i="0" u="none" strike="noStrike" cap="none" dirty="0">
              <a:solidFill>
                <a:schemeClr val="bg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222769" y="2179541"/>
            <a:ext cx="16023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401085" y="3682099"/>
            <a:ext cx="1596000" cy="5563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DM Sans" pitchFamily="2" charset="0"/>
                <a:ea typeface="Ramabhadra"/>
                <a:cs typeface="Ramabhadra"/>
                <a:sym typeface="Ramabhadra"/>
              </a:rPr>
              <a:t>VGG19-SPINALNET BASED MODEL</a:t>
            </a:r>
          </a:p>
        </p:txBody>
      </p:sp>
      <p:cxnSp>
        <p:nvCxnSpPr>
          <p:cNvPr id="285" name="Google Shape;285;p27"/>
          <p:cNvCxnSpPr>
            <a:cxnSpLocks/>
          </p:cNvCxnSpPr>
          <p:nvPr/>
        </p:nvCxnSpPr>
        <p:spPr>
          <a:xfrm rot="5400000" flipH="1" flipV="1">
            <a:off x="1262127" y="2489981"/>
            <a:ext cx="1772668" cy="709757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27"/>
          <p:cNvCxnSpPr>
            <a:cxnSpLocks/>
          </p:cNvCxnSpPr>
          <p:nvPr/>
        </p:nvCxnSpPr>
        <p:spPr>
          <a:xfrm>
            <a:off x="3837114" y="1958527"/>
            <a:ext cx="810087" cy="1770924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7"/>
          <p:cNvSpPr txBox="1"/>
          <p:nvPr/>
        </p:nvSpPr>
        <p:spPr>
          <a:xfrm>
            <a:off x="4867635" y="1638624"/>
            <a:ext cx="1957434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7428244" y="1680278"/>
            <a:ext cx="1389186" cy="556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200" b="1" i="0" u="none" strike="noStrike" cap="none" dirty="0">
                <a:solidFill>
                  <a:schemeClr val="lt1"/>
                </a:solidFill>
                <a:latin typeface="DM Sans" pitchFamily="2" charset="0"/>
                <a:ea typeface="Ramabhadra"/>
                <a:cs typeface="Ramabhadra"/>
                <a:sym typeface="Ramabhadra"/>
              </a:rPr>
              <a:t>COMPARATIVE ANALYSIS</a:t>
            </a:r>
            <a:endParaRPr sz="1200" b="1" i="0" u="none" strike="noStrike" cap="none" dirty="0">
              <a:solidFill>
                <a:schemeClr val="lt1"/>
              </a:solidFill>
              <a:latin typeface="DM Sans" pitchFamily="2" charset="0"/>
              <a:ea typeface="Ramabhadra"/>
              <a:cs typeface="Ramabhadra"/>
              <a:sym typeface="Ramabhadra"/>
            </a:endParaRPr>
          </a:p>
        </p:txBody>
      </p:sp>
      <p:cxnSp>
        <p:nvCxnSpPr>
          <p:cNvPr id="289" name="Google Shape;289;p27"/>
          <p:cNvCxnSpPr>
            <a:cxnSpLocks/>
          </p:cNvCxnSpPr>
          <p:nvPr/>
        </p:nvCxnSpPr>
        <p:spPr>
          <a:xfrm rot="-5400000" flipH="1">
            <a:off x="5769867" y="2313949"/>
            <a:ext cx="1734300" cy="1002000"/>
          </a:xfrm>
          <a:prstGeom prst="bentConnector3">
            <a:avLst>
              <a:gd name="adj1" fmla="val 10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347DF2-5BB6-F886-8ABF-25A87DD05F7A}"/>
              </a:ext>
            </a:extLst>
          </p:cNvPr>
          <p:cNvSpPr txBox="1"/>
          <p:nvPr/>
        </p:nvSpPr>
        <p:spPr>
          <a:xfrm>
            <a:off x="8628089" y="486833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Google Shape;283;p27">
            <a:extLst>
              <a:ext uri="{FF2B5EF4-FFF2-40B4-BE49-F238E27FC236}">
                <a16:creationId xmlns:a16="http://schemas.microsoft.com/office/drawing/2014/main" id="{DA0312B6-3295-645F-A20C-393A5C7B5DA8}"/>
              </a:ext>
            </a:extLst>
          </p:cNvPr>
          <p:cNvSpPr txBox="1"/>
          <p:nvPr/>
        </p:nvSpPr>
        <p:spPr>
          <a:xfrm>
            <a:off x="182211" y="1680278"/>
            <a:ext cx="1359595" cy="6218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1" dirty="0">
                <a:solidFill>
                  <a:schemeClr val="bg1"/>
                </a:solidFill>
                <a:latin typeface="DM Sans"/>
                <a:ea typeface="Ramabhadra"/>
                <a:cs typeface="Ramabhadra"/>
                <a:sym typeface="DM Sans"/>
              </a:rPr>
              <a:t>INTRODUCTION</a:t>
            </a:r>
            <a:endParaRPr sz="1200" b="1" i="0" u="none" strike="noStrike" cap="none" dirty="0">
              <a:solidFill>
                <a:schemeClr val="bg1"/>
              </a:solidFill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6" name="Google Shape;281;p27">
            <a:extLst>
              <a:ext uri="{FF2B5EF4-FFF2-40B4-BE49-F238E27FC236}">
                <a16:creationId xmlns:a16="http://schemas.microsoft.com/office/drawing/2014/main" id="{5C924071-6DB1-D2CE-DA3B-34DECB6F2FDD}"/>
              </a:ext>
            </a:extLst>
          </p:cNvPr>
          <p:cNvSpPr txBox="1"/>
          <p:nvPr/>
        </p:nvSpPr>
        <p:spPr>
          <a:xfrm>
            <a:off x="5095828" y="1700178"/>
            <a:ext cx="1596000" cy="5563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DM Sans" pitchFamily="2" charset="0"/>
                <a:ea typeface="Ramabhadra"/>
                <a:cs typeface="Ramabhadra"/>
                <a:sym typeface="Ramabhadra"/>
              </a:rPr>
              <a:t>SHORTCOMING</a:t>
            </a:r>
            <a:r>
              <a:rPr lang="en-US" sz="1200" b="1" dirty="0">
                <a:solidFill>
                  <a:schemeClr val="lt1"/>
                </a:solidFill>
                <a:latin typeface="DM Sans" pitchFamily="2" charset="0"/>
                <a:ea typeface="Ramabhadra"/>
                <a:cs typeface="Ramabhadra"/>
                <a:sym typeface="Ramabhadra"/>
              </a:rPr>
              <a:t> &amp; SOLUTIONS</a:t>
            </a:r>
            <a:endParaRPr lang="en-US" sz="1200" b="1" i="0" u="none" strike="noStrike" cap="none" dirty="0">
              <a:solidFill>
                <a:schemeClr val="lt1"/>
              </a:solidFill>
              <a:latin typeface="DM Sans" pitchFamily="2" charset="0"/>
              <a:ea typeface="Ramabhadra"/>
              <a:cs typeface="Ramabhadra"/>
              <a:sym typeface="Ramabhad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91D907-5375-5E96-96AC-70346F52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13673"/>
              </p:ext>
            </p:extLst>
          </p:nvPr>
        </p:nvGraphicFramePr>
        <p:xfrm>
          <a:off x="514349" y="172129"/>
          <a:ext cx="7992837" cy="45701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69843">
                  <a:extLst>
                    <a:ext uri="{9D8B030D-6E8A-4147-A177-3AD203B41FA5}">
                      <a16:colId xmlns:a16="http://schemas.microsoft.com/office/drawing/2014/main" val="4257760516"/>
                    </a:ext>
                  </a:extLst>
                </a:gridCol>
                <a:gridCol w="1473628">
                  <a:extLst>
                    <a:ext uri="{9D8B030D-6E8A-4147-A177-3AD203B41FA5}">
                      <a16:colId xmlns:a16="http://schemas.microsoft.com/office/drawing/2014/main" val="3827937702"/>
                    </a:ext>
                  </a:extLst>
                </a:gridCol>
                <a:gridCol w="2479694">
                  <a:extLst>
                    <a:ext uri="{9D8B030D-6E8A-4147-A177-3AD203B41FA5}">
                      <a16:colId xmlns:a16="http://schemas.microsoft.com/office/drawing/2014/main" val="3755095411"/>
                    </a:ext>
                  </a:extLst>
                </a:gridCol>
                <a:gridCol w="2269672">
                  <a:extLst>
                    <a:ext uri="{9D8B030D-6E8A-4147-A177-3AD203B41FA5}">
                      <a16:colId xmlns:a16="http://schemas.microsoft.com/office/drawing/2014/main" val="1783698454"/>
                    </a:ext>
                  </a:extLst>
                </a:gridCol>
              </a:tblGrid>
              <a:tr h="1142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  Aspect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CNN-Based Model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MobileNetV2- Based Model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VGG19-Based    </a:t>
                      </a:r>
                      <a:r>
                        <a:rPr lang="en-IN" sz="1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SpinalNet</a:t>
                      </a: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</a:t>
                      </a:r>
                      <a:endParaRPr lang="en-IN" sz="1400" dirty="0"/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54229766"/>
                  </a:ext>
                </a:extLst>
              </a:tr>
              <a:tr h="1142547">
                <a:tc>
                  <a:txBody>
                    <a:bodyPr/>
                    <a:lstStyle/>
                    <a:p>
                      <a:r>
                        <a:rPr lang="en-IN" sz="1400" b="1" i="0" u="sng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Fine-Tuning Pre-trained Layers</a:t>
                      </a:r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Custom CNN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MobileNetV2's pre-trained layers used.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VGG19 pre-trained layers are frozen, and 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SpinalNet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layers are fine-tuned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2911212"/>
                  </a:ext>
                </a:extLst>
              </a:tr>
              <a:tr h="1142547">
                <a:tc>
                  <a:txBody>
                    <a:bodyPr/>
                    <a:lstStyle/>
                    <a:p>
                      <a:r>
                        <a:rPr lang="en-IN" sz="1400" b="1" i="0" u="sng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Selective Training of Layers</a:t>
                      </a:r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Adapted pre-trained layers to the target dataset characteristics without overfitting.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Selectively trained certain layers, balancing adaptation to the task and leveraging pre-trained features.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2175507"/>
                  </a:ext>
                </a:extLst>
              </a:tr>
              <a:tr h="1142547">
                <a:tc>
                  <a:txBody>
                    <a:bodyPr/>
                    <a:lstStyle/>
                    <a:p>
                      <a:r>
                        <a:rPr lang="en-IN" sz="1400" b="1" i="0" u="sng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Conclusion</a:t>
                      </a:r>
                      <a:endParaRPr lang="en-IN" b="1" u="sng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Enhanced over basic CNN lacks explicit pre-trained layer utilization.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Demonstrates better accuracy than the CNN-Based Model, leveraging MobileNetV2's feature extraction.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Highest accuracy, integrating VGG19 with the </a:t>
                      </a:r>
                      <a:r>
                        <a:rPr lang="en-US" sz="12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SpinalNet</a:t>
                      </a:r>
                      <a:r>
                        <a:rPr lang="en-US" sz="12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architecture.</a:t>
                      </a:r>
                      <a:endParaRPr lang="en-IN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h="50800" prst="divot"/>
                      <a:lightRig rig="flood" dir="t"/>
                    </a:cell3D>
                    <a:gradFill flip="none" rotWithShape="1">
                      <a:gsLst>
                        <a:gs pos="36000">
                          <a:schemeClr val="accent1">
                            <a:lumMod val="0"/>
                            <a:lumOff val="100000"/>
                          </a:schemeClr>
                        </a:gs>
                        <a:gs pos="59000">
                          <a:schemeClr val="accent1">
                            <a:lumMod val="0"/>
                            <a:lumOff val="100000"/>
                          </a:schemeClr>
                        </a:gs>
                        <a:gs pos="82000">
                          <a:schemeClr val="accent1">
                            <a:lumMod val="100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3146085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F4C8DF-4FAF-AEC9-8649-7B727D3CF136}"/>
              </a:ext>
            </a:extLst>
          </p:cNvPr>
          <p:cNvSpPr txBox="1"/>
          <p:nvPr/>
        </p:nvSpPr>
        <p:spPr>
          <a:xfrm>
            <a:off x="8150578" y="4742318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7872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9" descr="education profile - conclusion clipart stock illustra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702" y="800100"/>
            <a:ext cx="3472323" cy="358412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/>
          <p:nvPr/>
        </p:nvSpPr>
        <p:spPr>
          <a:xfrm rot="6125106">
            <a:off x="634946" y="-780051"/>
            <a:ext cx="2179028" cy="3365767"/>
          </a:xfrm>
          <a:custGeom>
            <a:avLst/>
            <a:gdLst/>
            <a:ahLst/>
            <a:cxnLst/>
            <a:rect l="l" t="t" r="r" b="b"/>
            <a:pathLst>
              <a:path w="30447" h="47029" extrusionOk="0">
                <a:moveTo>
                  <a:pt x="10187" y="13559"/>
                </a:moveTo>
                <a:cubicBezTo>
                  <a:pt x="11197" y="13559"/>
                  <a:pt x="12195" y="13938"/>
                  <a:pt x="12569" y="14973"/>
                </a:cubicBezTo>
                <a:cubicBezTo>
                  <a:pt x="13056" y="16310"/>
                  <a:pt x="11802" y="17476"/>
                  <a:pt x="10672" y="17922"/>
                </a:cubicBezTo>
                <a:cubicBezTo>
                  <a:pt x="10094" y="18147"/>
                  <a:pt x="9473" y="18245"/>
                  <a:pt x="8848" y="18245"/>
                </a:cubicBezTo>
                <a:cubicBezTo>
                  <a:pt x="8135" y="18245"/>
                  <a:pt x="7417" y="18117"/>
                  <a:pt x="6754" y="17901"/>
                </a:cubicBezTo>
                <a:cubicBezTo>
                  <a:pt x="6115" y="17694"/>
                  <a:pt x="5525" y="17406"/>
                  <a:pt x="4984" y="17053"/>
                </a:cubicBezTo>
                <a:lnTo>
                  <a:pt x="4984" y="17053"/>
                </a:lnTo>
                <a:cubicBezTo>
                  <a:pt x="5181" y="16684"/>
                  <a:pt x="5413" y="16331"/>
                  <a:pt x="5681" y="15999"/>
                </a:cubicBezTo>
                <a:cubicBezTo>
                  <a:pt x="6505" y="14983"/>
                  <a:pt x="7609" y="14175"/>
                  <a:pt x="8853" y="13770"/>
                </a:cubicBezTo>
                <a:cubicBezTo>
                  <a:pt x="9261" y="13639"/>
                  <a:pt x="9725" y="13559"/>
                  <a:pt x="10187" y="13559"/>
                </a:cubicBezTo>
                <a:close/>
                <a:moveTo>
                  <a:pt x="1609" y="1"/>
                </a:moveTo>
                <a:cubicBezTo>
                  <a:pt x="1533" y="1"/>
                  <a:pt x="1462" y="43"/>
                  <a:pt x="1441" y="140"/>
                </a:cubicBezTo>
                <a:cubicBezTo>
                  <a:pt x="700" y="3472"/>
                  <a:pt x="0" y="6908"/>
                  <a:pt x="560" y="10324"/>
                </a:cubicBezTo>
                <a:cubicBezTo>
                  <a:pt x="996" y="12998"/>
                  <a:pt x="2257" y="15602"/>
                  <a:pt x="4491" y="17189"/>
                </a:cubicBezTo>
                <a:lnTo>
                  <a:pt x="4491" y="17189"/>
                </a:lnTo>
                <a:cubicBezTo>
                  <a:pt x="4073" y="18059"/>
                  <a:pt x="3826" y="19011"/>
                  <a:pt x="3789" y="19990"/>
                </a:cubicBezTo>
                <a:cubicBezTo>
                  <a:pt x="3737" y="21405"/>
                  <a:pt x="4100" y="22840"/>
                  <a:pt x="4831" y="24058"/>
                </a:cubicBezTo>
                <a:cubicBezTo>
                  <a:pt x="5556" y="25276"/>
                  <a:pt x="6624" y="26173"/>
                  <a:pt x="7769" y="26955"/>
                </a:cubicBezTo>
                <a:cubicBezTo>
                  <a:pt x="8941" y="27764"/>
                  <a:pt x="10195" y="28458"/>
                  <a:pt x="11299" y="29355"/>
                </a:cubicBezTo>
                <a:cubicBezTo>
                  <a:pt x="12341" y="30200"/>
                  <a:pt x="13165" y="31231"/>
                  <a:pt x="13807" y="32403"/>
                </a:cubicBezTo>
                <a:cubicBezTo>
                  <a:pt x="15072" y="34719"/>
                  <a:pt x="15658" y="37321"/>
                  <a:pt x="16585" y="39773"/>
                </a:cubicBezTo>
                <a:cubicBezTo>
                  <a:pt x="17487" y="42141"/>
                  <a:pt x="18778" y="44447"/>
                  <a:pt x="21022" y="45779"/>
                </a:cubicBezTo>
                <a:cubicBezTo>
                  <a:pt x="22410" y="46602"/>
                  <a:pt x="24032" y="47028"/>
                  <a:pt x="25650" y="47028"/>
                </a:cubicBezTo>
                <a:cubicBezTo>
                  <a:pt x="26642" y="47028"/>
                  <a:pt x="27633" y="46868"/>
                  <a:pt x="28568" y="46541"/>
                </a:cubicBezTo>
                <a:cubicBezTo>
                  <a:pt x="29164" y="46334"/>
                  <a:pt x="29734" y="46059"/>
                  <a:pt x="30268" y="45722"/>
                </a:cubicBezTo>
                <a:cubicBezTo>
                  <a:pt x="30447" y="45609"/>
                  <a:pt x="30339" y="45356"/>
                  <a:pt x="30174" y="45356"/>
                </a:cubicBezTo>
                <a:cubicBezTo>
                  <a:pt x="30143" y="45356"/>
                  <a:pt x="30110" y="45365"/>
                  <a:pt x="30076" y="45386"/>
                </a:cubicBezTo>
                <a:cubicBezTo>
                  <a:pt x="28748" y="46227"/>
                  <a:pt x="27196" y="46638"/>
                  <a:pt x="25639" y="46638"/>
                </a:cubicBezTo>
                <a:cubicBezTo>
                  <a:pt x="24694" y="46638"/>
                  <a:pt x="23747" y="46486"/>
                  <a:pt x="22846" y="46189"/>
                </a:cubicBezTo>
                <a:cubicBezTo>
                  <a:pt x="20452" y="45396"/>
                  <a:pt x="18778" y="43582"/>
                  <a:pt x="17689" y="41364"/>
                </a:cubicBezTo>
                <a:cubicBezTo>
                  <a:pt x="16611" y="39171"/>
                  <a:pt x="16046" y="36777"/>
                  <a:pt x="15181" y="34507"/>
                </a:cubicBezTo>
                <a:cubicBezTo>
                  <a:pt x="14761" y="33418"/>
                  <a:pt x="14279" y="32346"/>
                  <a:pt x="13636" y="31371"/>
                </a:cubicBezTo>
                <a:cubicBezTo>
                  <a:pt x="12963" y="30345"/>
                  <a:pt x="12123" y="29485"/>
                  <a:pt x="11143" y="28749"/>
                </a:cubicBezTo>
                <a:cubicBezTo>
                  <a:pt x="9060" y="27178"/>
                  <a:pt x="6432" y="26095"/>
                  <a:pt x="5085" y="23732"/>
                </a:cubicBezTo>
                <a:cubicBezTo>
                  <a:pt x="3973" y="21778"/>
                  <a:pt x="3894" y="19396"/>
                  <a:pt x="4810" y="17405"/>
                </a:cubicBezTo>
                <a:lnTo>
                  <a:pt x="4810" y="17405"/>
                </a:lnTo>
                <a:cubicBezTo>
                  <a:pt x="4895" y="17459"/>
                  <a:pt x="4981" y="17512"/>
                  <a:pt x="5069" y="17564"/>
                </a:cubicBezTo>
                <a:cubicBezTo>
                  <a:pt x="6153" y="18199"/>
                  <a:pt x="7559" y="18631"/>
                  <a:pt x="8916" y="18631"/>
                </a:cubicBezTo>
                <a:cubicBezTo>
                  <a:pt x="10296" y="18631"/>
                  <a:pt x="11626" y="18183"/>
                  <a:pt x="12512" y="17046"/>
                </a:cubicBezTo>
                <a:cubicBezTo>
                  <a:pt x="13300" y="16040"/>
                  <a:pt x="13211" y="14677"/>
                  <a:pt x="12211" y="13843"/>
                </a:cubicBezTo>
                <a:cubicBezTo>
                  <a:pt x="11629" y="13355"/>
                  <a:pt x="10932" y="13161"/>
                  <a:pt x="10218" y="13161"/>
                </a:cubicBezTo>
                <a:cubicBezTo>
                  <a:pt x="9513" y="13161"/>
                  <a:pt x="8791" y="13350"/>
                  <a:pt x="8148" y="13630"/>
                </a:cubicBezTo>
                <a:cubicBezTo>
                  <a:pt x="6659" y="14279"/>
                  <a:pt x="5439" y="15434"/>
                  <a:pt x="4671" y="16837"/>
                </a:cubicBezTo>
                <a:lnTo>
                  <a:pt x="4671" y="16837"/>
                </a:lnTo>
                <a:cubicBezTo>
                  <a:pt x="3071" y="15673"/>
                  <a:pt x="1945" y="13918"/>
                  <a:pt x="1348" y="11993"/>
                </a:cubicBezTo>
                <a:cubicBezTo>
                  <a:pt x="399" y="8950"/>
                  <a:pt x="710" y="5716"/>
                  <a:pt x="1306" y="2638"/>
                </a:cubicBezTo>
                <a:cubicBezTo>
                  <a:pt x="1462" y="1840"/>
                  <a:pt x="1633" y="1041"/>
                  <a:pt x="1814" y="243"/>
                </a:cubicBezTo>
                <a:cubicBezTo>
                  <a:pt x="1846" y="97"/>
                  <a:pt x="1723" y="1"/>
                  <a:pt x="1609" y="1"/>
                </a:cubicBezTo>
                <a:close/>
              </a:path>
            </a:pathLst>
          </a:custGeom>
          <a:solidFill>
            <a:schemeClr val="dk2"/>
          </a:solidFill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658989" y="1677289"/>
            <a:ext cx="485366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Conclusion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Future  Work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/>
        </p:nvSpPr>
        <p:spPr>
          <a:xfrm>
            <a:off x="720000" y="1090604"/>
            <a:ext cx="77040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SpinalNetV2 model achieved the highest accuracy (95.9184 percent), surpassing both       the CNN(74.9 percent) and MobileNetV2 model.(89.80 percent)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CECAC3"/>
                </a:solidFill>
                <a:latin typeface="Arial"/>
                <a:ea typeface="Arial"/>
                <a:cs typeface="Arial"/>
                <a:sym typeface="Arial"/>
              </a:rPr>
              <a:t>Integration with traffic management systems allows prompt issue response, rerouting, and congestion mitigation.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rgbClr val="CECAC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CECAC3"/>
                </a:solidFill>
                <a:latin typeface="Arial"/>
                <a:ea typeface="Arial"/>
                <a:cs typeface="Arial"/>
                <a:sym typeface="Arial"/>
              </a:rPr>
              <a:t>Provides insights into traffic patterns and accident-prone areas, enhancing overall urban safety.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Deploying the project as an Android app for accessibility and expanding models for enhanced accident detection in smart cities.</a:t>
            </a:r>
            <a:endParaRPr lang="en-US" b="0" i="0" u="none" strike="noStrike" cap="none" dirty="0">
              <a:solidFill>
                <a:srgbClr val="DEDBD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rgbClr val="DE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531566" y="341622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8235566" y="341622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0"/>
          <p:cNvSpPr/>
          <p:nvPr/>
        </p:nvSpPr>
        <p:spPr>
          <a:xfrm>
            <a:off x="531566" y="4458190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8237764" y="4544112"/>
            <a:ext cx="376868" cy="343688"/>
          </a:xfrm>
          <a:custGeom>
            <a:avLst/>
            <a:gdLst/>
            <a:ahLst/>
            <a:cxnLst/>
            <a:rect l="l" t="t" r="r" b="b"/>
            <a:pathLst>
              <a:path w="13971" h="12741" extrusionOk="0">
                <a:moveTo>
                  <a:pt x="10704" y="847"/>
                </a:moveTo>
                <a:cubicBezTo>
                  <a:pt x="10592" y="847"/>
                  <a:pt x="10501" y="937"/>
                  <a:pt x="10501" y="1053"/>
                </a:cubicBezTo>
                <a:cubicBezTo>
                  <a:pt x="10501" y="1165"/>
                  <a:pt x="10592" y="1256"/>
                  <a:pt x="10704" y="1256"/>
                </a:cubicBezTo>
                <a:lnTo>
                  <a:pt x="12903" y="1256"/>
                </a:lnTo>
                <a:cubicBezTo>
                  <a:pt x="13015" y="1256"/>
                  <a:pt x="13109" y="1165"/>
                  <a:pt x="13109" y="1053"/>
                </a:cubicBezTo>
                <a:cubicBezTo>
                  <a:pt x="13109" y="937"/>
                  <a:pt x="13015" y="847"/>
                  <a:pt x="12903" y="847"/>
                </a:cubicBezTo>
                <a:close/>
                <a:moveTo>
                  <a:pt x="9706" y="1256"/>
                </a:moveTo>
                <a:lnTo>
                  <a:pt x="9706" y="1643"/>
                </a:lnTo>
                <a:lnTo>
                  <a:pt x="7716" y="1643"/>
                </a:lnTo>
                <a:lnTo>
                  <a:pt x="7716" y="1256"/>
                </a:lnTo>
                <a:close/>
                <a:moveTo>
                  <a:pt x="10704" y="1639"/>
                </a:moveTo>
                <a:cubicBezTo>
                  <a:pt x="10592" y="1639"/>
                  <a:pt x="10501" y="1733"/>
                  <a:pt x="10501" y="1845"/>
                </a:cubicBezTo>
                <a:cubicBezTo>
                  <a:pt x="10501" y="1957"/>
                  <a:pt x="10592" y="2051"/>
                  <a:pt x="10704" y="2051"/>
                </a:cubicBezTo>
                <a:lnTo>
                  <a:pt x="12903" y="2051"/>
                </a:lnTo>
                <a:cubicBezTo>
                  <a:pt x="13015" y="2051"/>
                  <a:pt x="13109" y="1957"/>
                  <a:pt x="13109" y="1845"/>
                </a:cubicBezTo>
                <a:cubicBezTo>
                  <a:pt x="13109" y="1733"/>
                  <a:pt x="13015" y="1639"/>
                  <a:pt x="12903" y="1639"/>
                </a:cubicBezTo>
                <a:close/>
                <a:moveTo>
                  <a:pt x="10704" y="2486"/>
                </a:moveTo>
                <a:cubicBezTo>
                  <a:pt x="10592" y="2486"/>
                  <a:pt x="10501" y="2580"/>
                  <a:pt x="10501" y="2692"/>
                </a:cubicBezTo>
                <a:cubicBezTo>
                  <a:pt x="10501" y="2804"/>
                  <a:pt x="10592" y="2898"/>
                  <a:pt x="10704" y="2898"/>
                </a:cubicBezTo>
                <a:lnTo>
                  <a:pt x="12903" y="2898"/>
                </a:lnTo>
                <a:cubicBezTo>
                  <a:pt x="13015" y="2898"/>
                  <a:pt x="13109" y="2804"/>
                  <a:pt x="13109" y="2692"/>
                </a:cubicBezTo>
                <a:cubicBezTo>
                  <a:pt x="13109" y="2580"/>
                  <a:pt x="13015" y="2486"/>
                  <a:pt x="12903" y="2486"/>
                </a:cubicBezTo>
                <a:close/>
                <a:moveTo>
                  <a:pt x="409" y="2337"/>
                </a:moveTo>
                <a:cubicBezTo>
                  <a:pt x="716" y="2569"/>
                  <a:pt x="998" y="2764"/>
                  <a:pt x="1273" y="2844"/>
                </a:cubicBezTo>
                <a:cubicBezTo>
                  <a:pt x="1252" y="2883"/>
                  <a:pt x="1230" y="2916"/>
                  <a:pt x="1201" y="2945"/>
                </a:cubicBezTo>
                <a:cubicBezTo>
                  <a:pt x="1132" y="3014"/>
                  <a:pt x="1038" y="3057"/>
                  <a:pt x="933" y="3057"/>
                </a:cubicBezTo>
                <a:lnTo>
                  <a:pt x="409" y="3057"/>
                </a:lnTo>
                <a:lnTo>
                  <a:pt x="409" y="2337"/>
                </a:lnTo>
                <a:close/>
                <a:moveTo>
                  <a:pt x="9706" y="2898"/>
                </a:moveTo>
                <a:lnTo>
                  <a:pt x="9706" y="3281"/>
                </a:lnTo>
                <a:lnTo>
                  <a:pt x="7716" y="3281"/>
                </a:lnTo>
                <a:lnTo>
                  <a:pt x="7716" y="2898"/>
                </a:lnTo>
                <a:close/>
                <a:moveTo>
                  <a:pt x="10704" y="3281"/>
                </a:moveTo>
                <a:cubicBezTo>
                  <a:pt x="10592" y="3281"/>
                  <a:pt x="10501" y="3372"/>
                  <a:pt x="10501" y="3488"/>
                </a:cubicBezTo>
                <a:cubicBezTo>
                  <a:pt x="10501" y="3600"/>
                  <a:pt x="10592" y="3690"/>
                  <a:pt x="10704" y="3690"/>
                </a:cubicBezTo>
                <a:lnTo>
                  <a:pt x="12375" y="3690"/>
                </a:lnTo>
                <a:cubicBezTo>
                  <a:pt x="12487" y="3690"/>
                  <a:pt x="12578" y="3600"/>
                  <a:pt x="12578" y="3488"/>
                </a:cubicBezTo>
                <a:cubicBezTo>
                  <a:pt x="12578" y="3372"/>
                  <a:pt x="12487" y="3281"/>
                  <a:pt x="12375" y="3281"/>
                </a:cubicBezTo>
                <a:close/>
                <a:moveTo>
                  <a:pt x="4645" y="3578"/>
                </a:moveTo>
                <a:cubicBezTo>
                  <a:pt x="4717" y="3611"/>
                  <a:pt x="5245" y="3857"/>
                  <a:pt x="5245" y="4008"/>
                </a:cubicBezTo>
                <a:lnTo>
                  <a:pt x="5245" y="4113"/>
                </a:lnTo>
                <a:lnTo>
                  <a:pt x="4645" y="4113"/>
                </a:lnTo>
                <a:lnTo>
                  <a:pt x="4645" y="3578"/>
                </a:lnTo>
                <a:close/>
                <a:moveTo>
                  <a:pt x="1693" y="2887"/>
                </a:moveTo>
                <a:cubicBezTo>
                  <a:pt x="2261" y="2916"/>
                  <a:pt x="3115" y="3072"/>
                  <a:pt x="3856" y="3292"/>
                </a:cubicBezTo>
                <a:cubicBezTo>
                  <a:pt x="3986" y="3332"/>
                  <a:pt x="4117" y="3372"/>
                  <a:pt x="4236" y="3415"/>
                </a:cubicBezTo>
                <a:lnTo>
                  <a:pt x="4236" y="4316"/>
                </a:lnTo>
                <a:cubicBezTo>
                  <a:pt x="4236" y="4432"/>
                  <a:pt x="4326" y="4522"/>
                  <a:pt x="4442" y="4522"/>
                </a:cubicBezTo>
                <a:lnTo>
                  <a:pt x="5245" y="4522"/>
                </a:lnTo>
                <a:lnTo>
                  <a:pt x="5245" y="4909"/>
                </a:lnTo>
                <a:cubicBezTo>
                  <a:pt x="5245" y="4996"/>
                  <a:pt x="5209" y="5079"/>
                  <a:pt x="5151" y="5141"/>
                </a:cubicBezTo>
                <a:cubicBezTo>
                  <a:pt x="5090" y="5199"/>
                  <a:pt x="5006" y="5235"/>
                  <a:pt x="4920" y="5235"/>
                </a:cubicBezTo>
                <a:lnTo>
                  <a:pt x="4167" y="5235"/>
                </a:lnTo>
                <a:cubicBezTo>
                  <a:pt x="4120" y="4920"/>
                  <a:pt x="3976" y="4638"/>
                  <a:pt x="3762" y="4424"/>
                </a:cubicBezTo>
                <a:cubicBezTo>
                  <a:pt x="3502" y="4164"/>
                  <a:pt x="3144" y="4005"/>
                  <a:pt x="2746" y="4005"/>
                </a:cubicBezTo>
                <a:cubicBezTo>
                  <a:pt x="2348" y="4005"/>
                  <a:pt x="1990" y="4164"/>
                  <a:pt x="1729" y="4424"/>
                </a:cubicBezTo>
                <a:cubicBezTo>
                  <a:pt x="1516" y="4638"/>
                  <a:pt x="1367" y="4920"/>
                  <a:pt x="1324" y="5235"/>
                </a:cubicBezTo>
                <a:lnTo>
                  <a:pt x="409" y="5235"/>
                </a:lnTo>
                <a:lnTo>
                  <a:pt x="409" y="4316"/>
                </a:lnTo>
                <a:lnTo>
                  <a:pt x="792" y="4316"/>
                </a:lnTo>
                <a:cubicBezTo>
                  <a:pt x="908" y="4316"/>
                  <a:pt x="998" y="4226"/>
                  <a:pt x="998" y="4110"/>
                </a:cubicBezTo>
                <a:cubicBezTo>
                  <a:pt x="998" y="3998"/>
                  <a:pt x="908" y="3907"/>
                  <a:pt x="792" y="3907"/>
                </a:cubicBezTo>
                <a:lnTo>
                  <a:pt x="409" y="3907"/>
                </a:lnTo>
                <a:lnTo>
                  <a:pt x="409" y="3462"/>
                </a:lnTo>
                <a:lnTo>
                  <a:pt x="933" y="3462"/>
                </a:lnTo>
                <a:cubicBezTo>
                  <a:pt x="1150" y="3462"/>
                  <a:pt x="1349" y="3375"/>
                  <a:pt x="1490" y="3234"/>
                </a:cubicBezTo>
                <a:cubicBezTo>
                  <a:pt x="1584" y="3137"/>
                  <a:pt x="1657" y="3021"/>
                  <a:pt x="1693" y="2887"/>
                </a:cubicBezTo>
                <a:close/>
                <a:moveTo>
                  <a:pt x="9709" y="4924"/>
                </a:moveTo>
                <a:cubicBezTo>
                  <a:pt x="9597" y="4924"/>
                  <a:pt x="9503" y="5018"/>
                  <a:pt x="9503" y="5130"/>
                </a:cubicBezTo>
                <a:cubicBezTo>
                  <a:pt x="9503" y="5242"/>
                  <a:pt x="9597" y="5336"/>
                  <a:pt x="9709" y="5336"/>
                </a:cubicBezTo>
                <a:lnTo>
                  <a:pt x="11909" y="5336"/>
                </a:lnTo>
                <a:cubicBezTo>
                  <a:pt x="12021" y="5336"/>
                  <a:pt x="12111" y="5242"/>
                  <a:pt x="12111" y="5130"/>
                </a:cubicBezTo>
                <a:cubicBezTo>
                  <a:pt x="12111" y="5018"/>
                  <a:pt x="12021" y="4924"/>
                  <a:pt x="11909" y="4924"/>
                </a:cubicBezTo>
                <a:close/>
                <a:moveTo>
                  <a:pt x="2746" y="5130"/>
                </a:moveTo>
                <a:cubicBezTo>
                  <a:pt x="2829" y="5130"/>
                  <a:pt x="2908" y="5162"/>
                  <a:pt x="2963" y="5220"/>
                </a:cubicBezTo>
                <a:cubicBezTo>
                  <a:pt x="3021" y="5278"/>
                  <a:pt x="3053" y="5354"/>
                  <a:pt x="3053" y="5441"/>
                </a:cubicBezTo>
                <a:cubicBezTo>
                  <a:pt x="3053" y="5524"/>
                  <a:pt x="3021" y="5604"/>
                  <a:pt x="2963" y="5662"/>
                </a:cubicBezTo>
                <a:cubicBezTo>
                  <a:pt x="2908" y="5716"/>
                  <a:pt x="2829" y="5752"/>
                  <a:pt x="2746" y="5752"/>
                </a:cubicBezTo>
                <a:cubicBezTo>
                  <a:pt x="2659" y="5752"/>
                  <a:pt x="2579" y="5716"/>
                  <a:pt x="2525" y="5662"/>
                </a:cubicBezTo>
                <a:cubicBezTo>
                  <a:pt x="2467" y="5604"/>
                  <a:pt x="2435" y="5528"/>
                  <a:pt x="2435" y="5441"/>
                </a:cubicBezTo>
                <a:cubicBezTo>
                  <a:pt x="2435" y="5354"/>
                  <a:pt x="2467" y="5278"/>
                  <a:pt x="2525" y="5220"/>
                </a:cubicBezTo>
                <a:cubicBezTo>
                  <a:pt x="2579" y="5162"/>
                  <a:pt x="2659" y="5130"/>
                  <a:pt x="2746" y="5130"/>
                </a:cubicBezTo>
                <a:close/>
                <a:moveTo>
                  <a:pt x="9709" y="5719"/>
                </a:moveTo>
                <a:cubicBezTo>
                  <a:pt x="9597" y="5719"/>
                  <a:pt x="9503" y="5814"/>
                  <a:pt x="9503" y="5926"/>
                </a:cubicBezTo>
                <a:cubicBezTo>
                  <a:pt x="9503" y="6038"/>
                  <a:pt x="9597" y="6128"/>
                  <a:pt x="9709" y="6128"/>
                </a:cubicBezTo>
                <a:lnTo>
                  <a:pt x="11377" y="6128"/>
                </a:lnTo>
                <a:cubicBezTo>
                  <a:pt x="11489" y="6128"/>
                  <a:pt x="11583" y="6038"/>
                  <a:pt x="11583" y="5926"/>
                </a:cubicBezTo>
                <a:cubicBezTo>
                  <a:pt x="11583" y="5810"/>
                  <a:pt x="11489" y="5719"/>
                  <a:pt x="11377" y="5719"/>
                </a:cubicBezTo>
                <a:close/>
                <a:moveTo>
                  <a:pt x="2746" y="4721"/>
                </a:moveTo>
                <a:cubicBezTo>
                  <a:pt x="2547" y="4721"/>
                  <a:pt x="2366" y="4801"/>
                  <a:pt x="2236" y="4931"/>
                </a:cubicBezTo>
                <a:cubicBezTo>
                  <a:pt x="2105" y="5061"/>
                  <a:pt x="2026" y="5242"/>
                  <a:pt x="2026" y="5441"/>
                </a:cubicBezTo>
                <a:cubicBezTo>
                  <a:pt x="2026" y="5640"/>
                  <a:pt x="2105" y="5817"/>
                  <a:pt x="2236" y="5951"/>
                </a:cubicBezTo>
                <a:cubicBezTo>
                  <a:pt x="2366" y="6081"/>
                  <a:pt x="2547" y="6161"/>
                  <a:pt x="2746" y="6161"/>
                </a:cubicBezTo>
                <a:cubicBezTo>
                  <a:pt x="2941" y="6161"/>
                  <a:pt x="3122" y="6078"/>
                  <a:pt x="3252" y="5951"/>
                </a:cubicBezTo>
                <a:cubicBezTo>
                  <a:pt x="3382" y="5817"/>
                  <a:pt x="3465" y="5640"/>
                  <a:pt x="3465" y="5441"/>
                </a:cubicBezTo>
                <a:cubicBezTo>
                  <a:pt x="3465" y="5242"/>
                  <a:pt x="3382" y="5061"/>
                  <a:pt x="3252" y="4931"/>
                </a:cubicBezTo>
                <a:cubicBezTo>
                  <a:pt x="3122" y="4801"/>
                  <a:pt x="2941" y="4721"/>
                  <a:pt x="2746" y="4721"/>
                </a:cubicBezTo>
                <a:close/>
                <a:moveTo>
                  <a:pt x="8686" y="4801"/>
                </a:moveTo>
                <a:cubicBezTo>
                  <a:pt x="8625" y="4801"/>
                  <a:pt x="8566" y="4828"/>
                  <a:pt x="8526" y="4880"/>
                </a:cubicBezTo>
                <a:lnTo>
                  <a:pt x="8523" y="4880"/>
                </a:lnTo>
                <a:lnTo>
                  <a:pt x="8193" y="5296"/>
                </a:lnTo>
                <a:cubicBezTo>
                  <a:pt x="8110" y="5401"/>
                  <a:pt x="8150" y="5557"/>
                  <a:pt x="8273" y="5611"/>
                </a:cubicBezTo>
                <a:lnTo>
                  <a:pt x="8508" y="5712"/>
                </a:lnTo>
                <a:lnTo>
                  <a:pt x="8338" y="5926"/>
                </a:lnTo>
                <a:cubicBezTo>
                  <a:pt x="8269" y="6013"/>
                  <a:pt x="8284" y="6143"/>
                  <a:pt x="8374" y="6211"/>
                </a:cubicBezTo>
                <a:cubicBezTo>
                  <a:pt x="8411" y="6241"/>
                  <a:pt x="8455" y="6255"/>
                  <a:pt x="8499" y="6255"/>
                </a:cubicBezTo>
                <a:cubicBezTo>
                  <a:pt x="8559" y="6255"/>
                  <a:pt x="8618" y="6229"/>
                  <a:pt x="8660" y="6179"/>
                </a:cubicBezTo>
                <a:lnTo>
                  <a:pt x="8978" y="5774"/>
                </a:lnTo>
                <a:cubicBezTo>
                  <a:pt x="8996" y="5756"/>
                  <a:pt x="9007" y="5738"/>
                  <a:pt x="9018" y="5716"/>
                </a:cubicBezTo>
                <a:cubicBezTo>
                  <a:pt x="9062" y="5611"/>
                  <a:pt x="9015" y="5492"/>
                  <a:pt x="8913" y="5445"/>
                </a:cubicBezTo>
                <a:lnTo>
                  <a:pt x="8678" y="5343"/>
                </a:lnTo>
                <a:lnTo>
                  <a:pt x="8845" y="5130"/>
                </a:lnTo>
                <a:cubicBezTo>
                  <a:pt x="8913" y="5043"/>
                  <a:pt x="8899" y="4916"/>
                  <a:pt x="8812" y="4844"/>
                </a:cubicBezTo>
                <a:cubicBezTo>
                  <a:pt x="8774" y="4815"/>
                  <a:pt x="8730" y="4801"/>
                  <a:pt x="8686" y="4801"/>
                </a:cubicBezTo>
                <a:close/>
                <a:moveTo>
                  <a:pt x="2742" y="4414"/>
                </a:moveTo>
                <a:cubicBezTo>
                  <a:pt x="3028" y="4414"/>
                  <a:pt x="3285" y="4529"/>
                  <a:pt x="3469" y="4714"/>
                </a:cubicBezTo>
                <a:cubicBezTo>
                  <a:pt x="3657" y="4902"/>
                  <a:pt x="3769" y="5155"/>
                  <a:pt x="3769" y="5441"/>
                </a:cubicBezTo>
                <a:cubicBezTo>
                  <a:pt x="3769" y="5723"/>
                  <a:pt x="3657" y="5980"/>
                  <a:pt x="3469" y="6168"/>
                </a:cubicBezTo>
                <a:cubicBezTo>
                  <a:pt x="3285" y="6353"/>
                  <a:pt x="3028" y="6468"/>
                  <a:pt x="2742" y="6468"/>
                </a:cubicBezTo>
                <a:cubicBezTo>
                  <a:pt x="2460" y="6468"/>
                  <a:pt x="2203" y="6353"/>
                  <a:pt x="2019" y="6168"/>
                </a:cubicBezTo>
                <a:cubicBezTo>
                  <a:pt x="1830" y="5980"/>
                  <a:pt x="1718" y="5723"/>
                  <a:pt x="1718" y="5441"/>
                </a:cubicBezTo>
                <a:cubicBezTo>
                  <a:pt x="1718" y="5159"/>
                  <a:pt x="1830" y="4902"/>
                  <a:pt x="2019" y="4714"/>
                </a:cubicBezTo>
                <a:cubicBezTo>
                  <a:pt x="2203" y="4529"/>
                  <a:pt x="2460" y="4414"/>
                  <a:pt x="2742" y="4414"/>
                </a:cubicBezTo>
                <a:close/>
                <a:moveTo>
                  <a:pt x="998" y="0"/>
                </a:moveTo>
                <a:cubicBezTo>
                  <a:pt x="723" y="0"/>
                  <a:pt x="474" y="113"/>
                  <a:pt x="293" y="293"/>
                </a:cubicBezTo>
                <a:cubicBezTo>
                  <a:pt x="112" y="474"/>
                  <a:pt x="0" y="724"/>
                  <a:pt x="0" y="999"/>
                </a:cubicBezTo>
                <a:lnTo>
                  <a:pt x="0" y="6056"/>
                </a:lnTo>
                <a:cubicBezTo>
                  <a:pt x="0" y="6172"/>
                  <a:pt x="90" y="6262"/>
                  <a:pt x="206" y="6262"/>
                </a:cubicBezTo>
                <a:cubicBezTo>
                  <a:pt x="318" y="6262"/>
                  <a:pt x="409" y="6172"/>
                  <a:pt x="409" y="6056"/>
                </a:cubicBezTo>
                <a:lnTo>
                  <a:pt x="409" y="5644"/>
                </a:lnTo>
                <a:lnTo>
                  <a:pt x="1324" y="5644"/>
                </a:lnTo>
                <a:cubicBezTo>
                  <a:pt x="1367" y="5958"/>
                  <a:pt x="1516" y="6240"/>
                  <a:pt x="1729" y="6454"/>
                </a:cubicBezTo>
                <a:cubicBezTo>
                  <a:pt x="1990" y="6714"/>
                  <a:pt x="2348" y="6877"/>
                  <a:pt x="2746" y="6877"/>
                </a:cubicBezTo>
                <a:cubicBezTo>
                  <a:pt x="3140" y="6877"/>
                  <a:pt x="3502" y="6714"/>
                  <a:pt x="3758" y="6454"/>
                </a:cubicBezTo>
                <a:cubicBezTo>
                  <a:pt x="3976" y="6240"/>
                  <a:pt x="4120" y="5958"/>
                  <a:pt x="4167" y="5644"/>
                </a:cubicBezTo>
                <a:lnTo>
                  <a:pt x="4916" y="5644"/>
                </a:lnTo>
                <a:cubicBezTo>
                  <a:pt x="5115" y="5644"/>
                  <a:pt x="5300" y="5568"/>
                  <a:pt x="5437" y="5426"/>
                </a:cubicBezTo>
                <a:cubicBezTo>
                  <a:pt x="5571" y="5296"/>
                  <a:pt x="5654" y="5112"/>
                  <a:pt x="5654" y="4909"/>
                </a:cubicBezTo>
                <a:lnTo>
                  <a:pt x="5654" y="4008"/>
                </a:lnTo>
                <a:cubicBezTo>
                  <a:pt x="5654" y="3889"/>
                  <a:pt x="5607" y="3781"/>
                  <a:pt x="5520" y="3676"/>
                </a:cubicBezTo>
                <a:lnTo>
                  <a:pt x="6247" y="3292"/>
                </a:lnTo>
                <a:lnTo>
                  <a:pt x="7307" y="3292"/>
                </a:lnTo>
                <a:lnTo>
                  <a:pt x="7307" y="3488"/>
                </a:lnTo>
                <a:cubicBezTo>
                  <a:pt x="7307" y="3600"/>
                  <a:pt x="7401" y="3690"/>
                  <a:pt x="7513" y="3690"/>
                </a:cubicBezTo>
                <a:lnTo>
                  <a:pt x="9908" y="3690"/>
                </a:lnTo>
                <a:cubicBezTo>
                  <a:pt x="10024" y="3690"/>
                  <a:pt x="10114" y="3600"/>
                  <a:pt x="10114" y="3488"/>
                </a:cubicBezTo>
                <a:lnTo>
                  <a:pt x="10114" y="2692"/>
                </a:lnTo>
                <a:cubicBezTo>
                  <a:pt x="10114" y="2580"/>
                  <a:pt x="10024" y="2489"/>
                  <a:pt x="9908" y="2489"/>
                </a:cubicBezTo>
                <a:lnTo>
                  <a:pt x="7513" y="2489"/>
                </a:lnTo>
                <a:cubicBezTo>
                  <a:pt x="7401" y="2489"/>
                  <a:pt x="7311" y="2580"/>
                  <a:pt x="7311" y="2692"/>
                </a:cubicBezTo>
                <a:lnTo>
                  <a:pt x="7311" y="2883"/>
                </a:lnTo>
                <a:lnTo>
                  <a:pt x="6200" y="2883"/>
                </a:lnTo>
                <a:cubicBezTo>
                  <a:pt x="6168" y="2883"/>
                  <a:pt x="6135" y="2894"/>
                  <a:pt x="6106" y="2909"/>
                </a:cubicBezTo>
                <a:lnTo>
                  <a:pt x="5180" y="3394"/>
                </a:lnTo>
                <a:cubicBezTo>
                  <a:pt x="4775" y="3148"/>
                  <a:pt x="4261" y="2981"/>
                  <a:pt x="3806" y="2851"/>
                </a:cubicBezTo>
                <a:lnTo>
                  <a:pt x="6197" y="1654"/>
                </a:lnTo>
                <a:lnTo>
                  <a:pt x="7311" y="1654"/>
                </a:lnTo>
                <a:lnTo>
                  <a:pt x="7311" y="1845"/>
                </a:lnTo>
                <a:cubicBezTo>
                  <a:pt x="7311" y="1957"/>
                  <a:pt x="7401" y="2051"/>
                  <a:pt x="7513" y="2051"/>
                </a:cubicBezTo>
                <a:lnTo>
                  <a:pt x="9912" y="2051"/>
                </a:lnTo>
                <a:cubicBezTo>
                  <a:pt x="10024" y="2051"/>
                  <a:pt x="10114" y="1957"/>
                  <a:pt x="10114" y="1845"/>
                </a:cubicBezTo>
                <a:lnTo>
                  <a:pt x="10114" y="1053"/>
                </a:lnTo>
                <a:cubicBezTo>
                  <a:pt x="10114" y="937"/>
                  <a:pt x="10024" y="847"/>
                  <a:pt x="9912" y="847"/>
                </a:cubicBezTo>
                <a:lnTo>
                  <a:pt x="7513" y="847"/>
                </a:lnTo>
                <a:cubicBezTo>
                  <a:pt x="7401" y="847"/>
                  <a:pt x="7311" y="937"/>
                  <a:pt x="7311" y="1053"/>
                </a:cubicBezTo>
                <a:lnTo>
                  <a:pt x="7311" y="1245"/>
                </a:lnTo>
                <a:lnTo>
                  <a:pt x="6150" y="1245"/>
                </a:lnTo>
                <a:cubicBezTo>
                  <a:pt x="6117" y="1245"/>
                  <a:pt x="6088" y="1252"/>
                  <a:pt x="6059" y="1266"/>
                </a:cubicBezTo>
                <a:lnTo>
                  <a:pt x="3198" y="2699"/>
                </a:lnTo>
                <a:cubicBezTo>
                  <a:pt x="2760" y="2605"/>
                  <a:pt x="1957" y="2489"/>
                  <a:pt x="1501" y="2475"/>
                </a:cubicBezTo>
                <a:cubicBezTo>
                  <a:pt x="1299" y="2467"/>
                  <a:pt x="1024" y="2287"/>
                  <a:pt x="713" y="2051"/>
                </a:cubicBezTo>
                <a:cubicBezTo>
                  <a:pt x="611" y="1979"/>
                  <a:pt x="510" y="1900"/>
                  <a:pt x="409" y="1824"/>
                </a:cubicBezTo>
                <a:lnTo>
                  <a:pt x="409" y="999"/>
                </a:lnTo>
                <a:cubicBezTo>
                  <a:pt x="409" y="836"/>
                  <a:pt x="477" y="688"/>
                  <a:pt x="582" y="583"/>
                </a:cubicBezTo>
                <a:cubicBezTo>
                  <a:pt x="691" y="474"/>
                  <a:pt x="839" y="409"/>
                  <a:pt x="998" y="409"/>
                </a:cubicBezTo>
                <a:lnTo>
                  <a:pt x="12972" y="409"/>
                </a:lnTo>
                <a:cubicBezTo>
                  <a:pt x="13131" y="409"/>
                  <a:pt x="13280" y="474"/>
                  <a:pt x="13388" y="583"/>
                </a:cubicBezTo>
                <a:cubicBezTo>
                  <a:pt x="13493" y="688"/>
                  <a:pt x="13562" y="836"/>
                  <a:pt x="13562" y="999"/>
                </a:cubicBezTo>
                <a:lnTo>
                  <a:pt x="13562" y="1375"/>
                </a:lnTo>
                <a:cubicBezTo>
                  <a:pt x="13562" y="1487"/>
                  <a:pt x="13652" y="1581"/>
                  <a:pt x="13764" y="1581"/>
                </a:cubicBezTo>
                <a:cubicBezTo>
                  <a:pt x="13880" y="1581"/>
                  <a:pt x="13970" y="1487"/>
                  <a:pt x="13970" y="1375"/>
                </a:cubicBezTo>
                <a:lnTo>
                  <a:pt x="13970" y="999"/>
                </a:lnTo>
                <a:cubicBezTo>
                  <a:pt x="13970" y="724"/>
                  <a:pt x="13858" y="474"/>
                  <a:pt x="13677" y="293"/>
                </a:cubicBezTo>
                <a:cubicBezTo>
                  <a:pt x="13497" y="113"/>
                  <a:pt x="13247" y="0"/>
                  <a:pt x="12968" y="0"/>
                </a:cubicBezTo>
                <a:close/>
                <a:moveTo>
                  <a:pt x="7513" y="4117"/>
                </a:moveTo>
                <a:cubicBezTo>
                  <a:pt x="7401" y="4117"/>
                  <a:pt x="7307" y="4211"/>
                  <a:pt x="7307" y="4323"/>
                </a:cubicBezTo>
                <a:lnTo>
                  <a:pt x="7307" y="6732"/>
                </a:lnTo>
                <a:cubicBezTo>
                  <a:pt x="7307" y="6845"/>
                  <a:pt x="7401" y="6939"/>
                  <a:pt x="7513" y="6939"/>
                </a:cubicBezTo>
                <a:lnTo>
                  <a:pt x="9720" y="6939"/>
                </a:lnTo>
                <a:cubicBezTo>
                  <a:pt x="9832" y="6939"/>
                  <a:pt x="9923" y="6845"/>
                  <a:pt x="9923" y="6732"/>
                </a:cubicBezTo>
                <a:cubicBezTo>
                  <a:pt x="9923" y="6620"/>
                  <a:pt x="9832" y="6526"/>
                  <a:pt x="9720" y="6526"/>
                </a:cubicBezTo>
                <a:lnTo>
                  <a:pt x="7716" y="6526"/>
                </a:lnTo>
                <a:lnTo>
                  <a:pt x="7716" y="4526"/>
                </a:lnTo>
                <a:lnTo>
                  <a:pt x="12646" y="4526"/>
                </a:lnTo>
                <a:lnTo>
                  <a:pt x="12646" y="6526"/>
                </a:lnTo>
                <a:lnTo>
                  <a:pt x="10646" y="6526"/>
                </a:lnTo>
                <a:cubicBezTo>
                  <a:pt x="10530" y="6526"/>
                  <a:pt x="10440" y="6620"/>
                  <a:pt x="10440" y="6732"/>
                </a:cubicBezTo>
                <a:cubicBezTo>
                  <a:pt x="10440" y="6845"/>
                  <a:pt x="10530" y="6939"/>
                  <a:pt x="10646" y="6939"/>
                </a:cubicBezTo>
                <a:lnTo>
                  <a:pt x="12849" y="6939"/>
                </a:lnTo>
                <a:cubicBezTo>
                  <a:pt x="12961" y="6939"/>
                  <a:pt x="13055" y="6845"/>
                  <a:pt x="13055" y="6732"/>
                </a:cubicBezTo>
                <a:lnTo>
                  <a:pt x="13055" y="4323"/>
                </a:lnTo>
                <a:cubicBezTo>
                  <a:pt x="13055" y="4211"/>
                  <a:pt x="12961" y="4117"/>
                  <a:pt x="12849" y="4117"/>
                </a:cubicBezTo>
                <a:close/>
                <a:moveTo>
                  <a:pt x="4533" y="8237"/>
                </a:moveTo>
                <a:cubicBezTo>
                  <a:pt x="4420" y="8237"/>
                  <a:pt x="4330" y="8328"/>
                  <a:pt x="4330" y="8440"/>
                </a:cubicBezTo>
                <a:cubicBezTo>
                  <a:pt x="4330" y="8556"/>
                  <a:pt x="4420" y="8646"/>
                  <a:pt x="4533" y="8646"/>
                </a:cubicBezTo>
                <a:lnTo>
                  <a:pt x="4880" y="8646"/>
                </a:lnTo>
                <a:cubicBezTo>
                  <a:pt x="4992" y="8646"/>
                  <a:pt x="5082" y="8556"/>
                  <a:pt x="5082" y="8440"/>
                </a:cubicBezTo>
                <a:cubicBezTo>
                  <a:pt x="5082" y="8328"/>
                  <a:pt x="4992" y="8237"/>
                  <a:pt x="4880" y="8237"/>
                </a:cubicBezTo>
                <a:close/>
                <a:moveTo>
                  <a:pt x="5672" y="8237"/>
                </a:moveTo>
                <a:cubicBezTo>
                  <a:pt x="5560" y="8237"/>
                  <a:pt x="5470" y="8328"/>
                  <a:pt x="5470" y="8440"/>
                </a:cubicBezTo>
                <a:cubicBezTo>
                  <a:pt x="5470" y="8556"/>
                  <a:pt x="5560" y="8646"/>
                  <a:pt x="5672" y="8646"/>
                </a:cubicBezTo>
                <a:lnTo>
                  <a:pt x="6016" y="8646"/>
                </a:lnTo>
                <a:cubicBezTo>
                  <a:pt x="6132" y="8646"/>
                  <a:pt x="6222" y="8556"/>
                  <a:pt x="6222" y="8440"/>
                </a:cubicBezTo>
                <a:cubicBezTo>
                  <a:pt x="6222" y="8328"/>
                  <a:pt x="6132" y="8237"/>
                  <a:pt x="6016" y="8237"/>
                </a:cubicBezTo>
                <a:close/>
                <a:moveTo>
                  <a:pt x="6812" y="8237"/>
                </a:moveTo>
                <a:cubicBezTo>
                  <a:pt x="6699" y="8237"/>
                  <a:pt x="6605" y="8328"/>
                  <a:pt x="6605" y="8440"/>
                </a:cubicBezTo>
                <a:cubicBezTo>
                  <a:pt x="6605" y="8556"/>
                  <a:pt x="6699" y="8646"/>
                  <a:pt x="6812" y="8646"/>
                </a:cubicBezTo>
                <a:lnTo>
                  <a:pt x="7155" y="8646"/>
                </a:lnTo>
                <a:cubicBezTo>
                  <a:pt x="7267" y="8646"/>
                  <a:pt x="7361" y="8556"/>
                  <a:pt x="7361" y="8440"/>
                </a:cubicBezTo>
                <a:cubicBezTo>
                  <a:pt x="7361" y="8328"/>
                  <a:pt x="7271" y="8237"/>
                  <a:pt x="7155" y="8237"/>
                </a:cubicBezTo>
                <a:close/>
                <a:moveTo>
                  <a:pt x="7951" y="8237"/>
                </a:moveTo>
                <a:cubicBezTo>
                  <a:pt x="7839" y="8237"/>
                  <a:pt x="7748" y="8328"/>
                  <a:pt x="7748" y="8440"/>
                </a:cubicBezTo>
                <a:cubicBezTo>
                  <a:pt x="7748" y="8556"/>
                  <a:pt x="7839" y="8646"/>
                  <a:pt x="7951" y="8646"/>
                </a:cubicBezTo>
                <a:lnTo>
                  <a:pt x="8295" y="8646"/>
                </a:lnTo>
                <a:cubicBezTo>
                  <a:pt x="8407" y="8646"/>
                  <a:pt x="8501" y="8556"/>
                  <a:pt x="8501" y="8440"/>
                </a:cubicBezTo>
                <a:cubicBezTo>
                  <a:pt x="8501" y="8328"/>
                  <a:pt x="8407" y="8237"/>
                  <a:pt x="8295" y="8237"/>
                </a:cubicBezTo>
                <a:close/>
                <a:moveTo>
                  <a:pt x="9091" y="8237"/>
                </a:moveTo>
                <a:cubicBezTo>
                  <a:pt x="8978" y="8237"/>
                  <a:pt x="8884" y="8328"/>
                  <a:pt x="8884" y="8440"/>
                </a:cubicBezTo>
                <a:cubicBezTo>
                  <a:pt x="8884" y="8556"/>
                  <a:pt x="8978" y="8646"/>
                  <a:pt x="9091" y="8646"/>
                </a:cubicBezTo>
                <a:lnTo>
                  <a:pt x="9434" y="8646"/>
                </a:lnTo>
                <a:cubicBezTo>
                  <a:pt x="9546" y="8646"/>
                  <a:pt x="9640" y="8556"/>
                  <a:pt x="9640" y="8440"/>
                </a:cubicBezTo>
                <a:cubicBezTo>
                  <a:pt x="9640" y="8328"/>
                  <a:pt x="9546" y="8237"/>
                  <a:pt x="9434" y="8237"/>
                </a:cubicBezTo>
                <a:close/>
                <a:moveTo>
                  <a:pt x="13562" y="7850"/>
                </a:moveTo>
                <a:lnTo>
                  <a:pt x="13562" y="8440"/>
                </a:lnTo>
                <a:cubicBezTo>
                  <a:pt x="13562" y="8603"/>
                  <a:pt x="13493" y="8751"/>
                  <a:pt x="13388" y="8856"/>
                </a:cubicBezTo>
                <a:cubicBezTo>
                  <a:pt x="13280" y="8964"/>
                  <a:pt x="13131" y="9029"/>
                  <a:pt x="12968" y="9029"/>
                </a:cubicBezTo>
                <a:lnTo>
                  <a:pt x="998" y="9029"/>
                </a:lnTo>
                <a:cubicBezTo>
                  <a:pt x="836" y="9029"/>
                  <a:pt x="687" y="8964"/>
                  <a:pt x="582" y="8856"/>
                </a:cubicBezTo>
                <a:cubicBezTo>
                  <a:pt x="474" y="8751"/>
                  <a:pt x="409" y="8603"/>
                  <a:pt x="409" y="8440"/>
                </a:cubicBezTo>
                <a:lnTo>
                  <a:pt x="409" y="7850"/>
                </a:lnTo>
                <a:close/>
                <a:moveTo>
                  <a:pt x="7937" y="9442"/>
                </a:moveTo>
                <a:lnTo>
                  <a:pt x="8320" y="11229"/>
                </a:lnTo>
                <a:lnTo>
                  <a:pt x="7448" y="11229"/>
                </a:lnTo>
                <a:cubicBezTo>
                  <a:pt x="7332" y="11229"/>
                  <a:pt x="7242" y="11319"/>
                  <a:pt x="7242" y="11435"/>
                </a:cubicBezTo>
                <a:cubicBezTo>
                  <a:pt x="7242" y="11547"/>
                  <a:pt x="7332" y="11638"/>
                  <a:pt x="7448" y="11638"/>
                </a:cubicBezTo>
                <a:lnTo>
                  <a:pt x="9622" y="11638"/>
                </a:lnTo>
                <a:cubicBezTo>
                  <a:pt x="9720" y="11638"/>
                  <a:pt x="9803" y="11677"/>
                  <a:pt x="9868" y="11742"/>
                </a:cubicBezTo>
                <a:cubicBezTo>
                  <a:pt x="9930" y="11804"/>
                  <a:pt x="9970" y="11891"/>
                  <a:pt x="9970" y="11985"/>
                </a:cubicBezTo>
                <a:cubicBezTo>
                  <a:pt x="9970" y="12079"/>
                  <a:pt x="9930" y="12166"/>
                  <a:pt x="9868" y="12231"/>
                </a:cubicBezTo>
                <a:cubicBezTo>
                  <a:pt x="9807" y="12292"/>
                  <a:pt x="9720" y="12332"/>
                  <a:pt x="9622" y="12332"/>
                </a:cubicBezTo>
                <a:lnTo>
                  <a:pt x="4345" y="12332"/>
                </a:lnTo>
                <a:cubicBezTo>
                  <a:pt x="4250" y="12332"/>
                  <a:pt x="4164" y="12292"/>
                  <a:pt x="4102" y="12231"/>
                </a:cubicBezTo>
                <a:cubicBezTo>
                  <a:pt x="4037" y="12166"/>
                  <a:pt x="3997" y="12083"/>
                  <a:pt x="3997" y="11985"/>
                </a:cubicBezTo>
                <a:cubicBezTo>
                  <a:pt x="3997" y="11891"/>
                  <a:pt x="4037" y="11804"/>
                  <a:pt x="4102" y="11742"/>
                </a:cubicBezTo>
                <a:cubicBezTo>
                  <a:pt x="4164" y="11677"/>
                  <a:pt x="4250" y="11638"/>
                  <a:pt x="4345" y="11638"/>
                </a:cubicBezTo>
                <a:lnTo>
                  <a:pt x="6522" y="11638"/>
                </a:lnTo>
                <a:cubicBezTo>
                  <a:pt x="6634" y="11638"/>
                  <a:pt x="6725" y="11547"/>
                  <a:pt x="6725" y="11435"/>
                </a:cubicBezTo>
                <a:cubicBezTo>
                  <a:pt x="6725" y="11319"/>
                  <a:pt x="6634" y="11229"/>
                  <a:pt x="6522" y="11229"/>
                </a:cubicBezTo>
                <a:lnTo>
                  <a:pt x="5647" y="11229"/>
                </a:lnTo>
                <a:lnTo>
                  <a:pt x="6030" y="9442"/>
                </a:lnTo>
                <a:close/>
                <a:moveTo>
                  <a:pt x="13764" y="2095"/>
                </a:moveTo>
                <a:cubicBezTo>
                  <a:pt x="13652" y="2095"/>
                  <a:pt x="13562" y="2189"/>
                  <a:pt x="13562" y="2301"/>
                </a:cubicBezTo>
                <a:lnTo>
                  <a:pt x="13562" y="7441"/>
                </a:lnTo>
                <a:lnTo>
                  <a:pt x="409" y="7441"/>
                </a:lnTo>
                <a:lnTo>
                  <a:pt x="409" y="6982"/>
                </a:lnTo>
                <a:cubicBezTo>
                  <a:pt x="409" y="6870"/>
                  <a:pt x="318" y="6779"/>
                  <a:pt x="206" y="6779"/>
                </a:cubicBezTo>
                <a:cubicBezTo>
                  <a:pt x="94" y="6779"/>
                  <a:pt x="0" y="6870"/>
                  <a:pt x="0" y="6982"/>
                </a:cubicBezTo>
                <a:lnTo>
                  <a:pt x="0" y="8440"/>
                </a:lnTo>
                <a:cubicBezTo>
                  <a:pt x="0" y="8715"/>
                  <a:pt x="112" y="8964"/>
                  <a:pt x="293" y="9145"/>
                </a:cubicBezTo>
                <a:cubicBezTo>
                  <a:pt x="474" y="9326"/>
                  <a:pt x="723" y="9438"/>
                  <a:pt x="998" y="9438"/>
                </a:cubicBezTo>
                <a:lnTo>
                  <a:pt x="5614" y="9438"/>
                </a:lnTo>
                <a:lnTo>
                  <a:pt x="5231" y="11229"/>
                </a:lnTo>
                <a:lnTo>
                  <a:pt x="4345" y="11229"/>
                </a:lnTo>
                <a:cubicBezTo>
                  <a:pt x="4138" y="11229"/>
                  <a:pt x="3950" y="11312"/>
                  <a:pt x="3813" y="11449"/>
                </a:cubicBezTo>
                <a:cubicBezTo>
                  <a:pt x="3675" y="11587"/>
                  <a:pt x="3588" y="11775"/>
                  <a:pt x="3588" y="11985"/>
                </a:cubicBezTo>
                <a:cubicBezTo>
                  <a:pt x="3588" y="12191"/>
                  <a:pt x="3675" y="12383"/>
                  <a:pt x="3813" y="12520"/>
                </a:cubicBezTo>
                <a:cubicBezTo>
                  <a:pt x="3950" y="12654"/>
                  <a:pt x="4138" y="12741"/>
                  <a:pt x="4345" y="12741"/>
                </a:cubicBezTo>
                <a:lnTo>
                  <a:pt x="9622" y="12741"/>
                </a:lnTo>
                <a:cubicBezTo>
                  <a:pt x="9832" y="12741"/>
                  <a:pt x="10020" y="12654"/>
                  <a:pt x="10158" y="12520"/>
                </a:cubicBezTo>
                <a:cubicBezTo>
                  <a:pt x="10295" y="12383"/>
                  <a:pt x="10382" y="12191"/>
                  <a:pt x="10382" y="11985"/>
                </a:cubicBezTo>
                <a:cubicBezTo>
                  <a:pt x="10382" y="11775"/>
                  <a:pt x="10295" y="11587"/>
                  <a:pt x="10158" y="11449"/>
                </a:cubicBezTo>
                <a:cubicBezTo>
                  <a:pt x="10020" y="11312"/>
                  <a:pt x="9832" y="11229"/>
                  <a:pt x="9622" y="11229"/>
                </a:cubicBezTo>
                <a:lnTo>
                  <a:pt x="8740" y="11229"/>
                </a:lnTo>
                <a:lnTo>
                  <a:pt x="8356" y="9438"/>
                </a:lnTo>
                <a:lnTo>
                  <a:pt x="12968" y="9438"/>
                </a:lnTo>
                <a:cubicBezTo>
                  <a:pt x="13247" y="9438"/>
                  <a:pt x="13497" y="9326"/>
                  <a:pt x="13677" y="9145"/>
                </a:cubicBezTo>
                <a:cubicBezTo>
                  <a:pt x="13858" y="8964"/>
                  <a:pt x="13970" y="8715"/>
                  <a:pt x="13970" y="8440"/>
                </a:cubicBezTo>
                <a:lnTo>
                  <a:pt x="13970" y="2301"/>
                </a:lnTo>
                <a:cubicBezTo>
                  <a:pt x="13970" y="2189"/>
                  <a:pt x="13876" y="2095"/>
                  <a:pt x="13764" y="209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E6A64-0B57-D4D4-9331-0FF858B7DCEE}"/>
              </a:ext>
            </a:extLst>
          </p:cNvPr>
          <p:cNvSpPr txBox="1"/>
          <p:nvPr/>
        </p:nvSpPr>
        <p:spPr>
          <a:xfrm>
            <a:off x="8657020" y="4544112"/>
            <a:ext cx="4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466908" y="1319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2000" b="1" u="sng"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</p:txBody>
      </p:sp>
      <p:sp>
        <p:nvSpPr>
          <p:cNvPr id="332" name="Google Shape;332;p31"/>
          <p:cNvSpPr txBox="1"/>
          <p:nvPr/>
        </p:nvSpPr>
        <p:spPr>
          <a:xfrm>
            <a:off x="560800" y="416704"/>
            <a:ext cx="8035200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Ghosh,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Sreyan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Sherwin Joseph Sunny, and Rohan Roney. "Accident detection using convolutional neural networks." In 2019 International Conference on Data Science and Communication (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IconDSC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pp. 1-6. IEEE, 2019.</a:t>
            </a:r>
            <a:endParaRPr sz="1100" dirty="0"/>
          </a:p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Tamagusko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Tiago, Matheus Gomes Correia, Minh Anh Huynh, and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Adelino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Ferreira. "Deep learning applied to road accident detection with transfer learning and synthetic images." Transportation research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64 (2022): 90-97.</a:t>
            </a:r>
            <a:endParaRPr lang="en-US" sz="1100" dirty="0"/>
          </a:p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Choi, Jae Gyeong, Chan Woo Kong, and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Sunghoon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Lim. "A Review of AI-based Automobile Accident Prevention Systems." Journal of the Korea Safety Management &amp; Science 22, no. 1 (2020): 9-14.</a:t>
            </a:r>
            <a:endParaRPr sz="1100" dirty="0"/>
          </a:p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Hossain, Md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Uzzol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Md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Ataur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Rahman, Md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Manowarul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Islam,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Arnisha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Akhter, Md Ashraf Uddin, and Bikash Kumar Paul. "Automatic driver distraction detection using deep convolutional neural networks." Intelligent Systems with Applications 14 (2022): 200075.</a:t>
            </a:r>
            <a:endParaRPr sz="1100" dirty="0"/>
          </a:p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M. of Road Transport and G. o. I. Highways, “Road accident in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- 2021,” 2022. </a:t>
            </a:r>
            <a:endParaRPr sz="1100" dirty="0"/>
          </a:p>
          <a:p>
            <a:pPr marL="3048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dirty="0">
                <a:solidFill>
                  <a:schemeClr val="tx1"/>
                </a:solidFill>
              </a:rPr>
              <a:t>H. D. Kabir, M. </a:t>
            </a:r>
            <a:r>
              <a:rPr lang="en-US" sz="1100" dirty="0" err="1">
                <a:solidFill>
                  <a:schemeClr val="tx1"/>
                </a:solidFill>
              </a:rPr>
              <a:t>Abdar</a:t>
            </a:r>
            <a:r>
              <a:rPr lang="en-US" sz="1100" dirty="0">
                <a:solidFill>
                  <a:schemeClr val="tx1"/>
                </a:solidFill>
              </a:rPr>
              <a:t>, A. </a:t>
            </a:r>
            <a:r>
              <a:rPr lang="en-US" sz="1100" dirty="0" err="1">
                <a:solidFill>
                  <a:schemeClr val="tx1"/>
                </a:solidFill>
              </a:rPr>
              <a:t>Khosravi</a:t>
            </a:r>
            <a:r>
              <a:rPr lang="en-US" sz="1100" dirty="0">
                <a:solidFill>
                  <a:schemeClr val="tx1"/>
                </a:solidFill>
              </a:rPr>
              <a:t>, S. M. J. Jalali, A. F. Atiya, S. </a:t>
            </a:r>
            <a:r>
              <a:rPr lang="en-US" sz="1100" dirty="0" err="1">
                <a:solidFill>
                  <a:schemeClr val="tx1"/>
                </a:solidFill>
              </a:rPr>
              <a:t>Nahavandi</a:t>
            </a:r>
            <a:r>
              <a:rPr lang="en-US" sz="1100" dirty="0">
                <a:solidFill>
                  <a:schemeClr val="tx1"/>
                </a:solidFill>
              </a:rPr>
              <a:t>, and D. Srinivasan, “</a:t>
            </a:r>
            <a:r>
              <a:rPr lang="en-US" sz="1100" dirty="0" err="1">
                <a:solidFill>
                  <a:schemeClr val="tx1"/>
                </a:solidFill>
              </a:rPr>
              <a:t>Spinalnet</a:t>
            </a:r>
            <a:r>
              <a:rPr lang="en-US" sz="1100" dirty="0">
                <a:solidFill>
                  <a:schemeClr val="tx1"/>
                </a:solidFill>
              </a:rPr>
              <a:t>: Deep neural network with gradual input,” IEEE Transactions on Artificial Intelligence, 2022. .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Source : Bhatti,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Fizzah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Munam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Ali Shah, Carsten Maple, and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Saif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Ul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Islam. "A novel internet of things-enabled accident detection and reporting system for smart city environments." sensors 19, no. 9 (2019): 2071</a:t>
            </a:r>
          </a:p>
          <a:p>
            <a:pPr marL="228600" indent="-228600">
              <a:buClr>
                <a:schemeClr val="dk1"/>
              </a:buClr>
              <a:buSzPts val="1200"/>
              <a:buFont typeface="+mj-lt"/>
              <a:buAutoNum type="arabicPeriod"/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indent="-228600"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Sudha, V. &amp; </a:t>
            </a:r>
            <a:r>
              <a:rPr lang="en-US" sz="10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Ganeshbabu</a:t>
            </a:r>
            <a:r>
              <a:rPr lang="en-US" sz="10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, Dr. (2020). A Convolutional Neural Network Classifier VGG-19 Architecture for Lesion Detection and Grading in Diabetic Retinopathy Based on Deep Learning. Computers, Materials &amp; Continua. 66. 827-842. 10.32604/cmc.2020.012008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228600" indent="-228600">
              <a:buClr>
                <a:schemeClr val="dk1"/>
              </a:buClr>
              <a:buSzPts val="1200"/>
              <a:buFont typeface="+mj-lt"/>
              <a:buAutoNum type="arabicPeriod"/>
            </a:pP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IN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Buiu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N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Cătălin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Vlad-</a:t>
            </a:r>
            <a:r>
              <a:rPr lang="en-IN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Rareş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Dănăilă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Cristina Nicoleta </a:t>
            </a:r>
            <a:r>
              <a:rPr lang="en-IN" sz="11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Răduţă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"MobileNetV2 ensemble for cervical precancerous lesions classification." </a:t>
            </a:r>
            <a:r>
              <a:rPr lang="en-IN" sz="1100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Processes</a:t>
            </a:r>
            <a:r>
              <a:rPr lang="en-IN" sz="11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8, no. 5 (2020): 595.</a:t>
            </a:r>
            <a:endParaRPr lang="en-IN" sz="1100" dirty="0">
              <a:solidFill>
                <a:schemeClr val="tx1"/>
              </a:solidFill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32842D-F67E-3EFC-17B2-C89E3B5B07F2}"/>
              </a:ext>
            </a:extLst>
          </p:cNvPr>
          <p:cNvSpPr txBox="1"/>
          <p:nvPr/>
        </p:nvSpPr>
        <p:spPr>
          <a:xfrm>
            <a:off x="8483746" y="472679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/>
          <p:nvPr/>
        </p:nvSpPr>
        <p:spPr>
          <a:xfrm rot="-5849168">
            <a:off x="4030596" y="764468"/>
            <a:ext cx="6854444" cy="2266665"/>
          </a:xfrm>
          <a:custGeom>
            <a:avLst/>
            <a:gdLst/>
            <a:ahLst/>
            <a:cxnLst/>
            <a:rect l="l" t="t" r="r" b="b"/>
            <a:pathLst>
              <a:path w="66595" h="22022" extrusionOk="0">
                <a:moveTo>
                  <a:pt x="12934" y="6572"/>
                </a:moveTo>
                <a:cubicBezTo>
                  <a:pt x="14433" y="6572"/>
                  <a:pt x="15558" y="7965"/>
                  <a:pt x="15984" y="9338"/>
                </a:cubicBezTo>
                <a:cubicBezTo>
                  <a:pt x="16443" y="10825"/>
                  <a:pt x="16309" y="12347"/>
                  <a:pt x="15789" y="13754"/>
                </a:cubicBezTo>
                <a:lnTo>
                  <a:pt x="15789" y="13754"/>
                </a:lnTo>
                <a:cubicBezTo>
                  <a:pt x="15530" y="13682"/>
                  <a:pt x="15273" y="13599"/>
                  <a:pt x="15020" y="13505"/>
                </a:cubicBezTo>
                <a:cubicBezTo>
                  <a:pt x="13584" y="12971"/>
                  <a:pt x="12128" y="12033"/>
                  <a:pt x="11288" y="10722"/>
                </a:cubicBezTo>
                <a:cubicBezTo>
                  <a:pt x="10837" y="10012"/>
                  <a:pt x="10604" y="9178"/>
                  <a:pt x="10780" y="8343"/>
                </a:cubicBezTo>
                <a:cubicBezTo>
                  <a:pt x="10951" y="7530"/>
                  <a:pt x="11495" y="6851"/>
                  <a:pt x="12319" y="6648"/>
                </a:cubicBezTo>
                <a:cubicBezTo>
                  <a:pt x="12530" y="6596"/>
                  <a:pt x="12735" y="6572"/>
                  <a:pt x="12934" y="6572"/>
                </a:cubicBezTo>
                <a:close/>
                <a:moveTo>
                  <a:pt x="36880" y="0"/>
                </a:moveTo>
                <a:cubicBezTo>
                  <a:pt x="36255" y="0"/>
                  <a:pt x="35632" y="60"/>
                  <a:pt x="35020" y="191"/>
                </a:cubicBezTo>
                <a:cubicBezTo>
                  <a:pt x="33502" y="517"/>
                  <a:pt x="32159" y="1326"/>
                  <a:pt x="31118" y="2466"/>
                </a:cubicBezTo>
                <a:cubicBezTo>
                  <a:pt x="29133" y="4627"/>
                  <a:pt x="28236" y="7514"/>
                  <a:pt x="26598" y="9908"/>
                </a:cubicBezTo>
                <a:cubicBezTo>
                  <a:pt x="25764" y="11116"/>
                  <a:pt x="24727" y="12137"/>
                  <a:pt x="23442" y="12857"/>
                </a:cubicBezTo>
                <a:cubicBezTo>
                  <a:pt x="22172" y="13568"/>
                  <a:pt x="20731" y="13982"/>
                  <a:pt x="19280" y="14091"/>
                </a:cubicBezTo>
                <a:cubicBezTo>
                  <a:pt x="19025" y="14109"/>
                  <a:pt x="18769" y="14119"/>
                  <a:pt x="18513" y="14119"/>
                </a:cubicBezTo>
                <a:cubicBezTo>
                  <a:pt x="17725" y="14119"/>
                  <a:pt x="16938" y="14031"/>
                  <a:pt x="16171" y="13851"/>
                </a:cubicBezTo>
                <a:lnTo>
                  <a:pt x="16171" y="13851"/>
                </a:lnTo>
                <a:cubicBezTo>
                  <a:pt x="16413" y="13176"/>
                  <a:pt x="16570" y="12472"/>
                  <a:pt x="16626" y="11748"/>
                </a:cubicBezTo>
                <a:cubicBezTo>
                  <a:pt x="16751" y="10162"/>
                  <a:pt x="16341" y="8385"/>
                  <a:pt x="15206" y="7219"/>
                </a:cubicBezTo>
                <a:cubicBezTo>
                  <a:pt x="14602" y="6594"/>
                  <a:pt x="13708" y="6198"/>
                  <a:pt x="12842" y="6198"/>
                </a:cubicBezTo>
                <a:cubicBezTo>
                  <a:pt x="12178" y="6198"/>
                  <a:pt x="11529" y="6430"/>
                  <a:pt x="11039" y="6970"/>
                </a:cubicBezTo>
                <a:cubicBezTo>
                  <a:pt x="9909" y="8219"/>
                  <a:pt x="10267" y="10038"/>
                  <a:pt x="11195" y="11261"/>
                </a:cubicBezTo>
                <a:cubicBezTo>
                  <a:pt x="12128" y="12489"/>
                  <a:pt x="13527" y="13365"/>
                  <a:pt x="14963" y="13894"/>
                </a:cubicBezTo>
                <a:cubicBezTo>
                  <a:pt x="15188" y="13976"/>
                  <a:pt x="15415" y="14050"/>
                  <a:pt x="15646" y="14116"/>
                </a:cubicBezTo>
                <a:lnTo>
                  <a:pt x="15646" y="14116"/>
                </a:lnTo>
                <a:cubicBezTo>
                  <a:pt x="15048" y="15533"/>
                  <a:pt x="14067" y="16817"/>
                  <a:pt x="12926" y="17807"/>
                </a:cubicBezTo>
                <a:cubicBezTo>
                  <a:pt x="10179" y="20207"/>
                  <a:pt x="6390" y="20958"/>
                  <a:pt x="2876" y="21368"/>
                </a:cubicBezTo>
                <a:cubicBezTo>
                  <a:pt x="2000" y="21471"/>
                  <a:pt x="1125" y="21554"/>
                  <a:pt x="249" y="21632"/>
                </a:cubicBezTo>
                <a:cubicBezTo>
                  <a:pt x="11" y="21657"/>
                  <a:pt x="0" y="22022"/>
                  <a:pt x="230" y="22022"/>
                </a:cubicBezTo>
                <a:cubicBezTo>
                  <a:pt x="236" y="22022"/>
                  <a:pt x="242" y="22021"/>
                  <a:pt x="249" y="22021"/>
                </a:cubicBezTo>
                <a:cubicBezTo>
                  <a:pt x="3996" y="21673"/>
                  <a:pt x="7909" y="21300"/>
                  <a:pt x="11262" y="19440"/>
                </a:cubicBezTo>
                <a:cubicBezTo>
                  <a:pt x="13324" y="18296"/>
                  <a:pt x="15126" y="16429"/>
                  <a:pt x="16031" y="14217"/>
                </a:cubicBezTo>
                <a:lnTo>
                  <a:pt x="16031" y="14217"/>
                </a:lnTo>
                <a:cubicBezTo>
                  <a:pt x="16833" y="14412"/>
                  <a:pt x="17661" y="14508"/>
                  <a:pt x="18489" y="14508"/>
                </a:cubicBezTo>
                <a:cubicBezTo>
                  <a:pt x="20267" y="14508"/>
                  <a:pt x="22048" y="14066"/>
                  <a:pt x="23597" y="13210"/>
                </a:cubicBezTo>
                <a:cubicBezTo>
                  <a:pt x="24914" y="12479"/>
                  <a:pt x="25987" y="11448"/>
                  <a:pt x="26852" y="10214"/>
                </a:cubicBezTo>
                <a:cubicBezTo>
                  <a:pt x="27749" y="8934"/>
                  <a:pt x="28428" y="7514"/>
                  <a:pt x="29158" y="6130"/>
                </a:cubicBezTo>
                <a:cubicBezTo>
                  <a:pt x="29879" y="4772"/>
                  <a:pt x="30667" y="3404"/>
                  <a:pt x="31791" y="2331"/>
                </a:cubicBezTo>
                <a:cubicBezTo>
                  <a:pt x="33092" y="1087"/>
                  <a:pt x="34782" y="450"/>
                  <a:pt x="36575" y="393"/>
                </a:cubicBezTo>
                <a:cubicBezTo>
                  <a:pt x="36678" y="390"/>
                  <a:pt x="36780" y="388"/>
                  <a:pt x="36881" y="388"/>
                </a:cubicBezTo>
                <a:cubicBezTo>
                  <a:pt x="40811" y="388"/>
                  <a:pt x="44141" y="2794"/>
                  <a:pt x="47309" y="4845"/>
                </a:cubicBezTo>
                <a:cubicBezTo>
                  <a:pt x="50041" y="6612"/>
                  <a:pt x="53030" y="8242"/>
                  <a:pt x="56321" y="8242"/>
                </a:cubicBezTo>
                <a:cubicBezTo>
                  <a:pt x="56707" y="8242"/>
                  <a:pt x="57098" y="8220"/>
                  <a:pt x="57493" y="8172"/>
                </a:cubicBezTo>
                <a:cubicBezTo>
                  <a:pt x="60566" y="7804"/>
                  <a:pt x="63464" y="6161"/>
                  <a:pt x="65335" y="3689"/>
                </a:cubicBezTo>
                <a:cubicBezTo>
                  <a:pt x="65806" y="3067"/>
                  <a:pt x="66205" y="2393"/>
                  <a:pt x="66527" y="1678"/>
                </a:cubicBezTo>
                <a:cubicBezTo>
                  <a:pt x="66594" y="1525"/>
                  <a:pt x="66460" y="1385"/>
                  <a:pt x="66337" y="1385"/>
                </a:cubicBezTo>
                <a:cubicBezTo>
                  <a:pt x="66280" y="1385"/>
                  <a:pt x="66226" y="1415"/>
                  <a:pt x="66195" y="1486"/>
                </a:cubicBezTo>
                <a:cubicBezTo>
                  <a:pt x="64941" y="4280"/>
                  <a:pt x="62437" y="6389"/>
                  <a:pt x="59535" y="7327"/>
                </a:cubicBezTo>
                <a:cubicBezTo>
                  <a:pt x="58467" y="7675"/>
                  <a:pt x="57346" y="7861"/>
                  <a:pt x="56224" y="7861"/>
                </a:cubicBezTo>
                <a:cubicBezTo>
                  <a:pt x="55838" y="7861"/>
                  <a:pt x="55452" y="7839"/>
                  <a:pt x="55067" y="7794"/>
                </a:cubicBezTo>
                <a:cubicBezTo>
                  <a:pt x="53207" y="7576"/>
                  <a:pt x="51445" y="6819"/>
                  <a:pt x="49822" y="5918"/>
                </a:cubicBezTo>
                <a:cubicBezTo>
                  <a:pt x="46583" y="4119"/>
                  <a:pt x="43696" y="1585"/>
                  <a:pt x="40099" y="496"/>
                </a:cubicBezTo>
                <a:cubicBezTo>
                  <a:pt x="39062" y="183"/>
                  <a:pt x="37969" y="0"/>
                  <a:pt x="36880" y="0"/>
                </a:cubicBezTo>
                <a:close/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2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250" y="449716"/>
            <a:ext cx="528637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 idx="2"/>
          </p:nvPr>
        </p:nvSpPr>
        <p:spPr>
          <a:xfrm>
            <a:off x="4858867" y="1076454"/>
            <a:ext cx="1183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437311" y="2233195"/>
            <a:ext cx="392702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355918">
            <a:off x="-22262" y="-798754"/>
            <a:ext cx="3115326" cy="25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2FD84-7D40-FDB4-E21E-6CAEF4D3E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618" y="0"/>
            <a:ext cx="3999382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l="43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subTitle" idx="1"/>
          </p:nvPr>
        </p:nvSpPr>
        <p:spPr>
          <a:xfrm>
            <a:off x="401257" y="422104"/>
            <a:ext cx="5983214" cy="4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3000" b="1" u="sng" dirty="0">
                <a:latin typeface="Times New Roman"/>
                <a:ea typeface="Times New Roman"/>
                <a:cs typeface="Times New Roman"/>
                <a:sym typeface="Times New Roman"/>
              </a:rPr>
              <a:t>PROBLEM: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IN"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IN" sz="26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Accidents : Major cause of deaths in India,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India's road accidents claim 150,000 lives yearly;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    18 deaths/hour.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India at risk of highest road accident fatalities.</a:t>
            </a:r>
            <a:endParaRPr dirty="0"/>
          </a:p>
          <a:p>
            <a:pPr marL="28575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EB688-EDAF-5496-3266-0BDB49D42B0C}"/>
              </a:ext>
            </a:extLst>
          </p:cNvPr>
          <p:cNvSpPr txBox="1"/>
          <p:nvPr/>
        </p:nvSpPr>
        <p:spPr>
          <a:xfrm>
            <a:off x="8060267" y="4763911"/>
            <a:ext cx="857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86" y="368534"/>
            <a:ext cx="7666264" cy="334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"/>
          <p:cNvSpPr txBox="1"/>
          <p:nvPr/>
        </p:nvSpPr>
        <p:spPr>
          <a:xfrm>
            <a:off x="2244371" y="3944005"/>
            <a:ext cx="6809822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Trends in number of Accidents, Fatalities and Persons Injured:</a:t>
            </a:r>
            <a:endParaRPr lang="en-IN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2016 to 2021 </a:t>
            </a:r>
            <a:endParaRPr lang="en-IN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Source : </a:t>
            </a:r>
            <a:r>
              <a:rPr lang="en-US" b="1" i="0" u="sng" strike="noStrike" cap="none" dirty="0">
                <a:solidFill>
                  <a:schemeClr val="dk1"/>
                </a:solidFill>
                <a:highlight>
                  <a:srgbClr val="000000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Ministry of Road Transport and Highways</a:t>
            </a:r>
            <a:endParaRPr b="0" i="0" u="none" strike="noStrike" cap="none" dirty="0">
              <a:solidFill>
                <a:schemeClr val="dk1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98AA6-5C0A-15B8-985C-67C1DACBD000}"/>
              </a:ext>
            </a:extLst>
          </p:cNvPr>
          <p:cNvSpPr txBox="1"/>
          <p:nvPr/>
        </p:nvSpPr>
        <p:spPr>
          <a:xfrm>
            <a:off x="8286750" y="4835723"/>
            <a:ext cx="597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591539" y="1849211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b="1"/>
              <a:t>   </a:t>
            </a:r>
            <a:r>
              <a:rPr lang="en-US" sz="4600" b="1"/>
              <a:t>LITERATURE</a:t>
            </a:r>
            <a:br>
              <a:rPr lang="en-US" sz="4600" b="1"/>
            </a:br>
            <a:r>
              <a:rPr lang="en-US" sz="4600" b="1"/>
              <a:t>       REVIEW</a:t>
            </a:r>
            <a:endParaRPr sz="4600" b="1"/>
          </a:p>
        </p:txBody>
      </p:sp>
      <p:pic>
        <p:nvPicPr>
          <p:cNvPr id="131" name="Google Shape;131;p8" descr="Text, let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632" b="2631"/>
          <a:stretch/>
        </p:blipFill>
        <p:spPr>
          <a:xfrm>
            <a:off x="4959426" y="0"/>
            <a:ext cx="4184573" cy="5110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355918">
            <a:off x="-185547" y="-722726"/>
            <a:ext cx="3115326" cy="25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336278" y="35521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1800" b="1" u="sng"/>
              <a:t>Accident Detection using Convolutional Neural Networks  [</a:t>
            </a:r>
            <a:r>
              <a:rPr lang="en-US" sz="1800" b="1" u="sng">
                <a:solidFill>
                  <a:schemeClr val="hlink"/>
                </a:solidFill>
                <a:hlinkClick r:id="rId3"/>
              </a:rPr>
              <a:t>1</a:t>
            </a:r>
            <a:r>
              <a:rPr lang="en-US" sz="1800" b="1" u="sng"/>
              <a:t>]</a:t>
            </a:r>
            <a:endParaRPr sz="1800" b="1" u="sng"/>
          </a:p>
        </p:txBody>
      </p:sp>
      <p:sp>
        <p:nvSpPr>
          <p:cNvPr id="138" name="Google Shape;138;p9"/>
          <p:cNvSpPr txBox="1"/>
          <p:nvPr/>
        </p:nvSpPr>
        <p:spPr>
          <a:xfrm>
            <a:off x="336278" y="1246325"/>
            <a:ext cx="8835798" cy="418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proposed model is a fusion of CNN and LSTM layers for continuous video classification taken from a camera.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CNN-LSTM network, the CNN is primarily used for feature extraction from the images, which is passed on to the LSTM for sequence prediction.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Accuracy: The paper reports an overall accuracy of 92.38% for the accident detection task.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Pros: The use of convolutional neural networks (CNNs) can improve the accuracy of the model in detecting accidents. </a:t>
            </a:r>
            <a:endParaRPr dirty="0">
              <a:solidFill>
                <a:schemeClr val="tx1"/>
              </a:solidFill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Cons: The paper does not provide information on the model's performance in detecting specific types of accidents or in different weather or lighting conditions.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C076D-854F-AB96-8697-D20D171C527D}"/>
              </a:ext>
            </a:extLst>
          </p:cNvPr>
          <p:cNvSpPr txBox="1"/>
          <p:nvPr/>
        </p:nvSpPr>
        <p:spPr>
          <a:xfrm>
            <a:off x="8540357" y="4678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148500" y="2572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1800" b="1" u="sng" dirty="0">
                <a:latin typeface="Arial"/>
                <a:ea typeface="Arial"/>
                <a:cs typeface="Arial"/>
                <a:sym typeface="Arial"/>
              </a:rPr>
              <a:t>CNN Based Accident Detection , AI Based Support System [</a:t>
            </a:r>
            <a:r>
              <a:rPr lang="en-US" sz="1800" b="1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u="sng" dirty="0">
                <a:latin typeface="Arial"/>
                <a:ea typeface="Arial"/>
                <a:cs typeface="Arial"/>
                <a:sym typeface="Arial"/>
              </a:rPr>
              <a:t>]</a:t>
            </a:r>
            <a:endParaRPr sz="1800" b="1" u="sng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1"/>
          <p:cNvSpPr txBox="1"/>
          <p:nvPr/>
        </p:nvSpPr>
        <p:spPr>
          <a:xfrm>
            <a:off x="440872" y="1123861"/>
            <a:ext cx="7411628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system uses Deep Learning with CNN to predict accident severity.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covers data collection, preprocessing, model building, training, validation, and deployment phases.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systematic steps for implementing supervised machine learning algorithms include convolution, max pooling, activation functions, model validation, and model deployment.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The proposed architecture is scalable for retraining and can predict both accident occurrence and severity in a single model.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D1D5DB"/>
                </a:solidFill>
                <a:latin typeface="Arial"/>
                <a:ea typeface="Arial"/>
                <a:cs typeface="Arial"/>
                <a:sym typeface="Arial"/>
              </a:rPr>
              <a:t>Accident pictures are immediately shared with stakeholders through email or other communication methods.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D1D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213CB2-7DD9-0050-AA1E-C28E6FAA0CA6}"/>
              </a:ext>
            </a:extLst>
          </p:cNvPr>
          <p:cNvSpPr txBox="1"/>
          <p:nvPr/>
        </p:nvSpPr>
        <p:spPr>
          <a:xfrm>
            <a:off x="8368393" y="470262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tx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r Electric Factory Company Profile by Slidesgo">
  <a:themeElements>
    <a:clrScheme name="Simple Light">
      <a:dk1>
        <a:srgbClr val="FFFFFF"/>
      </a:dk1>
      <a:lt1>
        <a:srgbClr val="181818"/>
      </a:lt1>
      <a:dk2>
        <a:srgbClr val="DAFA72"/>
      </a:dk2>
      <a:lt2>
        <a:srgbClr val="747474"/>
      </a:lt2>
      <a:accent1>
        <a:srgbClr val="CECE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2263</Words>
  <Application>Microsoft Office PowerPoint</Application>
  <PresentationFormat>On-screen Show (16:9)</PresentationFormat>
  <Paragraphs>295</Paragraphs>
  <Slides>34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Ramabhadra</vt:lpstr>
      <vt:lpstr>Nunito Light</vt:lpstr>
      <vt:lpstr>Times New Roman</vt:lpstr>
      <vt:lpstr>Epilogue SemiBold</vt:lpstr>
      <vt:lpstr>Söhne</vt:lpstr>
      <vt:lpstr>Bebas Neue</vt:lpstr>
      <vt:lpstr>Sen</vt:lpstr>
      <vt:lpstr>Anaheim</vt:lpstr>
      <vt:lpstr>DM Sans</vt:lpstr>
      <vt:lpstr>Car Electric Factory Company Profile by Slidesgo</vt:lpstr>
      <vt:lpstr>Vision Based Accident Detection System for Smart City</vt:lpstr>
      <vt:lpstr>Team Members </vt:lpstr>
      <vt:lpstr>       CONTENT</vt:lpstr>
      <vt:lpstr>  </vt:lpstr>
      <vt:lpstr>PowerPoint Presentation</vt:lpstr>
      <vt:lpstr>PowerPoint Presentation</vt:lpstr>
      <vt:lpstr>   LITERATURE        REVIEW</vt:lpstr>
      <vt:lpstr>Accident Detection using Convolutional Neural Networks  [1]</vt:lpstr>
      <vt:lpstr>CNN Based Accident Detection , AI Based Support System [2]</vt:lpstr>
      <vt:lpstr>Automatic driver distraction detection using deep convolutional neural networks [3].</vt:lpstr>
      <vt:lpstr>PowerPoint Presentation</vt:lpstr>
      <vt:lpstr>Transfer learning for image classifcation using VGG19 [5]</vt:lpstr>
      <vt:lpstr>DATASET:</vt:lpstr>
      <vt:lpstr>PowerPoint Presentation</vt:lpstr>
      <vt:lpstr>ACCIDENT DETECTION SYSTEM BASED ON CNN &amp; MOBILENETV2         </vt:lpstr>
      <vt:lpstr>Convolutional Neural Network</vt:lpstr>
      <vt:lpstr>PowerPoint Presentation</vt:lpstr>
      <vt:lpstr>PowerPoint Presentation</vt:lpstr>
      <vt:lpstr>Shortcomings Of      Implemented         Models &amp; Possible Solutions</vt:lpstr>
      <vt:lpstr>PowerPoint Presentation</vt:lpstr>
      <vt:lpstr>PowerPoint Presentation</vt:lpstr>
      <vt:lpstr>ACCIDENT DETECTION SYSTEM BASED ON VGG 19 WITH SPINALNET ARCHITECTURE         </vt:lpstr>
      <vt:lpstr>  SpinalNet Architecture</vt:lpstr>
      <vt:lpstr>PowerPoint Presentation</vt:lpstr>
      <vt:lpstr>VGG19</vt:lpstr>
      <vt:lpstr>PowerPoint Presentation</vt:lpstr>
      <vt:lpstr>PowerPoint Presentation</vt:lpstr>
      <vt:lpstr>PowerPoint Presentation</vt:lpstr>
      <vt:lpstr>COMPARATIVE ANALYSIS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Based Accident Detection System for Smart City</dc:title>
  <dc:creator>Anmol Tuli</dc:creator>
  <cp:lastModifiedBy>ANMOL TULI</cp:lastModifiedBy>
  <cp:revision>8</cp:revision>
  <dcterms:modified xsi:type="dcterms:W3CDTF">2023-11-19T20:30:46Z</dcterms:modified>
</cp:coreProperties>
</file>